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93" r:id="rId4"/>
    <p:sldId id="306" r:id="rId5"/>
    <p:sldId id="278" r:id="rId6"/>
    <p:sldId id="283" r:id="rId7"/>
    <p:sldId id="302" r:id="rId8"/>
    <p:sldId id="300" r:id="rId9"/>
    <p:sldId id="263" r:id="rId10"/>
    <p:sldId id="258" r:id="rId11"/>
    <p:sldId id="275" r:id="rId12"/>
    <p:sldId id="276" r:id="rId13"/>
    <p:sldId id="301" r:id="rId14"/>
    <p:sldId id="266" r:id="rId15"/>
    <p:sldId id="294" r:id="rId16"/>
    <p:sldId id="295" r:id="rId17"/>
    <p:sldId id="268" r:id="rId18"/>
    <p:sldId id="274" r:id="rId19"/>
    <p:sldId id="304" r:id="rId20"/>
    <p:sldId id="264" r:id="rId21"/>
    <p:sldId id="269" r:id="rId22"/>
    <p:sldId id="271" r:id="rId23"/>
    <p:sldId id="284" r:id="rId24"/>
    <p:sldId id="261" r:id="rId25"/>
    <p:sldId id="285" r:id="rId26"/>
    <p:sldId id="259" r:id="rId27"/>
    <p:sldId id="272" r:id="rId28"/>
    <p:sldId id="279" r:id="rId29"/>
    <p:sldId id="282" r:id="rId30"/>
    <p:sldId id="273" r:id="rId31"/>
    <p:sldId id="289" r:id="rId32"/>
    <p:sldId id="287" r:id="rId33"/>
    <p:sldId id="291" r:id="rId34"/>
    <p:sldId id="262" r:id="rId35"/>
    <p:sldId id="286" r:id="rId36"/>
    <p:sldId id="299" r:id="rId37"/>
    <p:sldId id="305" r:id="rId38"/>
    <p:sldId id="260" r:id="rId39"/>
    <p:sldId id="288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D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9235" autoAdjust="0"/>
  </p:normalViewPr>
  <p:slideViewPr>
    <p:cSldViewPr snapToGrid="0">
      <p:cViewPr varScale="1">
        <p:scale>
          <a:sx n="88" d="100"/>
          <a:sy n="88" d="100"/>
        </p:scale>
        <p:origin x="40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1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ad.ucl.ac.uk\home\rmjdapm\DesktopSettings\Desktop\WORK%202016\PAPERS%20IN%20PREPARATION\CashPlusCareCognitiveDevelopment\3%20graphs%20with%205%20outcomes.xlsx" TargetMode="External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.ucl.ac.uk\slms\Home2\rmjdapm\Documents\Ana\Child%20Comunity%20Care%20Study\Follow%20up%20data\Effect%20of%20Carer%20HIV%20+%20depressoion%20on%20child%20outcomes\CD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camillabraine\Documents\Royal%20Free%20RA\HIVslid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ad.ucl.ac.uk\home\rmjdapm\DesktopSettings\Desktop\WORK%202016\PAPERS%20IN%20PREPARATION\CashPlusCareCognitiveDevelopment\3%20graphs%20with%205%20outcome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5826977750388E-2"/>
          <c:y val="2.7168184480724007E-2"/>
          <c:w val="0.89697783113510454"/>
          <c:h val="0.806480263490549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0-4 yrs</c:v>
                </c:pt>
                <c:pt idx="1">
                  <c:v>5-9 yrs</c:v>
                </c:pt>
                <c:pt idx="2">
                  <c:v>10-14 yrs</c:v>
                </c:pt>
                <c:pt idx="3">
                  <c:v>15-19 yrs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5722397</c:v>
                </c:pt>
                <c:pt idx="1">
                  <c:v>4949786</c:v>
                </c:pt>
                <c:pt idx="2">
                  <c:v>4162184</c:v>
                </c:pt>
                <c:pt idx="3">
                  <c:v>3698669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6B-4A6B-821D-79915BBEB4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CLHIV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0-4 yrs</c:v>
                </c:pt>
                <c:pt idx="1">
                  <c:v>5-9 yrs</c:v>
                </c:pt>
                <c:pt idx="2">
                  <c:v>10-14 yrs</c:v>
                </c:pt>
                <c:pt idx="3">
                  <c:v>15-19 yrs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576537</c:v>
                </c:pt>
                <c:pt idx="1">
                  <c:v>639658</c:v>
                </c:pt>
                <c:pt idx="2">
                  <c:v>606732</c:v>
                </c:pt>
                <c:pt idx="3">
                  <c:v>1189531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6B-4A6B-821D-79915BBEB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54633176"/>
        <c:axId val="454633568"/>
      </c:barChart>
      <c:catAx>
        <c:axId val="454633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633568"/>
        <c:crosses val="autoZero"/>
        <c:auto val="1"/>
        <c:lblAlgn val="ctr"/>
        <c:lblOffset val="100"/>
        <c:noMultiLvlLbl val="0"/>
      </c:catAx>
      <c:valAx>
        <c:axId val="454633568"/>
        <c:scaling>
          <c:orientation val="minMax"/>
          <c:max val="6000000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633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8320139076823"/>
          <c:y val="0.92869093998782204"/>
          <c:w val="0.29259750057625411"/>
          <c:h val="5.4690866710749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28A02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stdErr"/>
            <c:noEndCap val="0"/>
          </c:errBars>
          <c:cat>
            <c:strRef>
              <c:f>'Digit span'!$A$1:$A$4</c:f>
              <c:strCache>
                <c:ptCount val="4"/>
                <c:pt idx="0">
                  <c:v>No support (n=179)</c:v>
                </c:pt>
                <c:pt idx="1">
                  <c:v>Good parenting (n=51)</c:v>
                </c:pt>
                <c:pt idx="2">
                  <c:v>Cash support (n=473)</c:v>
                </c:pt>
                <c:pt idx="3">
                  <c:v>Cash plus good parenting (n=151)</c:v>
                </c:pt>
              </c:strCache>
            </c:strRef>
          </c:cat>
          <c:val>
            <c:numRef>
              <c:f>'Digit span'!$B$1:$B$4</c:f>
              <c:numCache>
                <c:formatCode>General</c:formatCode>
                <c:ptCount val="4"/>
                <c:pt idx="0">
                  <c:v>7.81</c:v>
                </c:pt>
                <c:pt idx="1">
                  <c:v>8.58</c:v>
                </c:pt>
                <c:pt idx="2">
                  <c:v>9.14</c:v>
                </c:pt>
                <c:pt idx="3">
                  <c:v>9.94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06-4059-A924-3605C5EFC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4616320"/>
        <c:axId val="454613576"/>
      </c:barChart>
      <c:catAx>
        <c:axId val="454616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0000"/>
                </a:solidFill>
              </a:defRPr>
            </a:pPr>
            <a:endParaRPr lang="en-US"/>
          </a:p>
        </c:txPr>
        <c:crossAx val="454613576"/>
        <c:crosses val="autoZero"/>
        <c:auto val="1"/>
        <c:lblAlgn val="ctr"/>
        <c:lblOffset val="100"/>
        <c:noMultiLvlLbl val="0"/>
      </c:catAx>
      <c:valAx>
        <c:axId val="454613576"/>
        <c:scaling>
          <c:orientation val="minMax"/>
          <c:max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Avergae score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546163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GB" sz="2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Effect of carer illness</a:t>
            </a:r>
            <a:r>
              <a:rPr lang="en-GB" sz="2400" baseline="0">
                <a:latin typeface="Arial" panose="020B0604020202020204" pitchFamily="34" charset="0"/>
                <a:cs typeface="Arial" panose="020B0604020202020204" pitchFamily="34" charset="0"/>
              </a:rPr>
              <a:t> on child risk of depression</a:t>
            </a: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HIV infection (n=106)</c:v>
                </c:pt>
              </c:strCache>
            </c:strRef>
          </c:tx>
          <c:spPr>
            <a:ln w="88900"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Sheet1!$B$1:$C$1</c:f>
              <c:strCache>
                <c:ptCount val="2"/>
                <c:pt idx="0">
                  <c:v>Baseline</c:v>
                </c:pt>
                <c:pt idx="1">
                  <c:v>Follow up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1.5</c:v>
                </c:pt>
                <c:pt idx="1">
                  <c:v>0.68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22-46C5-B47F-D6C17242285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Depression (n=165)</c:v>
                </c:pt>
              </c:strCache>
            </c:strRef>
          </c:tx>
          <c:spPr>
            <a:ln w="88900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Sheet1!$B$1:$C$1</c:f>
              <c:strCache>
                <c:ptCount val="2"/>
                <c:pt idx="0">
                  <c:v>Baseline</c:v>
                </c:pt>
                <c:pt idx="1">
                  <c:v>Follow up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1.25</c:v>
                </c:pt>
                <c:pt idx="1">
                  <c:v>0.81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22-46C5-B47F-D6C17242285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HIV infection + Depression (n=56)</c:v>
                </c:pt>
              </c:strCache>
            </c:strRef>
          </c:tx>
          <c:spPr>
            <a:ln w="88900"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Sheet1!$B$1:$C$1</c:f>
              <c:strCache>
                <c:ptCount val="2"/>
                <c:pt idx="0">
                  <c:v>Baseline</c:v>
                </c:pt>
                <c:pt idx="1">
                  <c:v>Follow up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0.7</c:v>
                </c:pt>
                <c:pt idx="1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22-46C5-B47F-D6C17242285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None (n=472)</c:v>
                </c:pt>
              </c:strCache>
            </c:strRef>
          </c:tx>
          <c:spPr>
            <a:ln w="88900"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Sheet1!$B$1:$C$1</c:f>
              <c:strCache>
                <c:ptCount val="2"/>
                <c:pt idx="0">
                  <c:v>Baseline</c:v>
                </c:pt>
                <c:pt idx="1">
                  <c:v>Follow up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1.04</c:v>
                </c:pt>
                <c:pt idx="1">
                  <c:v>0.81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422-46C5-B47F-D6C1724228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4617104"/>
        <c:axId val="454621808"/>
      </c:lineChart>
      <c:catAx>
        <c:axId val="454617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GB"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54621808"/>
        <c:crosses val="autoZero"/>
        <c:auto val="1"/>
        <c:lblAlgn val="ctr"/>
        <c:lblOffset val="100"/>
        <c:noMultiLvlLbl val="0"/>
      </c:catAx>
      <c:valAx>
        <c:axId val="4546218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GB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GB">
                    <a:latin typeface="Arial" panose="020B0604020202020204" pitchFamily="34" charset="0"/>
                    <a:cs typeface="Arial" panose="020B0604020202020204" pitchFamily="34" charset="0"/>
                  </a:rPr>
                  <a:t>Child depression mean scores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GB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546171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en-GB"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0"/>
      <c:rotY val="20"/>
      <c:depthPercent val="100"/>
      <c:rAngAx val="1"/>
    </c:view3D>
    <c:floor>
      <c:thickness val="0"/>
      <c:spPr>
        <a:solidFill>
          <a:srgbClr val="C0C0C0"/>
        </a:solidFill>
        <a:ln w="12700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70725995316159E-2"/>
          <c:y val="2.1459227467811159E-2"/>
          <c:w val="0.95081967213114749"/>
          <c:h val="0.836909871244635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HIV+ve</c:v>
                </c:pt>
              </c:strCache>
            </c:strRef>
          </c:tx>
          <c:spPr>
            <a:solidFill>
              <a:schemeClr val="accent1"/>
            </a:solidFill>
            <a:ln w="1024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Shapiro Botswana</c:v>
                </c:pt>
                <c:pt idx="1">
                  <c:v>Brahmblatt Uganda</c:v>
                </c:pt>
                <c:pt idx="2">
                  <c:v>Chilongozi Malaawi</c:v>
                </c:pt>
                <c:pt idx="3">
                  <c:v>Sutcliffe Zambia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29.5</c:v>
                </c:pt>
                <c:pt idx="1">
                  <c:v>54</c:v>
                </c:pt>
                <c:pt idx="2">
                  <c:v>42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19-448F-A558-D09667E8CA5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Exposed</c:v>
                </c:pt>
              </c:strCache>
            </c:strRef>
          </c:tx>
          <c:spPr>
            <a:solidFill>
              <a:srgbClr val="FFFF00"/>
            </a:solidFill>
            <a:ln w="1024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Shapiro Botswana</c:v>
                </c:pt>
                <c:pt idx="1">
                  <c:v>Brahmblatt Uganda</c:v>
                </c:pt>
                <c:pt idx="2">
                  <c:v>Chilongozi Malaawi</c:v>
                </c:pt>
                <c:pt idx="3">
                  <c:v>Sutcliffe Zambia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6.7</c:v>
                </c:pt>
                <c:pt idx="1">
                  <c:v>17</c:v>
                </c:pt>
                <c:pt idx="2">
                  <c:v>7.2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19-448F-A558-D09667E8CA5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92D050"/>
            </a:solidFill>
            <a:ln w="1024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Shapiro Botswana</c:v>
                </c:pt>
                <c:pt idx="1">
                  <c:v>Brahmblatt Uganda</c:v>
                </c:pt>
                <c:pt idx="2">
                  <c:v>Chilongozi Malaawi</c:v>
                </c:pt>
                <c:pt idx="3">
                  <c:v>Sutcliffe Zambia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1.6</c:v>
                </c:pt>
                <c:pt idx="1">
                  <c:v>13</c:v>
                </c:pt>
                <c:pt idx="2">
                  <c:v>4.8</c:v>
                </c:pt>
                <c:pt idx="3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19-448F-A558-D09667E8C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54635136"/>
        <c:axId val="454635528"/>
        <c:axId val="0"/>
      </c:bar3DChart>
      <c:catAx>
        <c:axId val="45463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5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6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454635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4635528"/>
        <c:scaling>
          <c:orientation val="minMax"/>
        </c:scaling>
        <c:delete val="0"/>
        <c:axPos val="l"/>
        <c:majorGridlines>
          <c:spPr>
            <a:ln w="1024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5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6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454635136"/>
        <c:crosses val="autoZero"/>
        <c:crossBetween val="between"/>
      </c:valAx>
      <c:spPr>
        <a:noFill/>
        <a:ln w="20482">
          <a:noFill/>
        </a:ln>
      </c:spPr>
    </c:plotArea>
    <c:legend>
      <c:legendPos val="b"/>
      <c:layout>
        <c:manualLayout>
          <c:xMode val="edge"/>
          <c:yMode val="edge"/>
          <c:x val="0.21052722303726867"/>
          <c:y val="0.94206008583690992"/>
          <c:w val="0.69425068290606096"/>
          <c:h val="5.79398060945647E-2"/>
        </c:manualLayout>
      </c:layout>
      <c:overlay val="0"/>
      <c:spPr>
        <a:noFill/>
        <a:ln w="10241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chemeClr val="tx1"/>
              </a:solidFill>
              <a:latin typeface="Geneva"/>
              <a:ea typeface="Geneva"/>
              <a:cs typeface="Geneva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6" b="1" i="0" u="none" strike="noStrike" baseline="0">
          <a:solidFill>
            <a:schemeClr val="tx1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88290398126464"/>
          <c:y val="2.3605150214592276E-2"/>
          <c:w val="0.82552693208430916"/>
          <c:h val="0.8304721030042918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Exposed</c:v>
                </c:pt>
              </c:strCache>
            </c:strRef>
          </c:tx>
          <c:spPr>
            <a:solidFill>
              <a:schemeClr val="accent2"/>
            </a:solidFill>
            <a:ln w="13448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Sheet1!$B$1:$J$1</c:f>
              <c:strCache>
                <c:ptCount val="9"/>
                <c:pt idx="0">
                  <c:v>Pollack Mental</c:v>
                </c:pt>
                <c:pt idx="1">
                  <c:v>Pollack Motor</c:v>
                </c:pt>
                <c:pt idx="2">
                  <c:v>Puthanakit IQ</c:v>
                </c:pt>
                <c:pt idx="3">
                  <c:v>Put IQ&gt;90</c:v>
                </c:pt>
                <c:pt idx="4">
                  <c:v>Van Rie Base</c:v>
                </c:pt>
                <c:pt idx="5">
                  <c:v>Van Rie Cog</c:v>
                </c:pt>
                <c:pt idx="6">
                  <c:v>Van Rie Motor</c:v>
                </c:pt>
                <c:pt idx="7">
                  <c:v>Boivin Global nv</c:v>
                </c:pt>
                <c:pt idx="8">
                  <c:v>Bruck 6/12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112</c:v>
                </c:pt>
                <c:pt idx="1">
                  <c:v>93</c:v>
                </c:pt>
                <c:pt idx="2">
                  <c:v>88</c:v>
                </c:pt>
                <c:pt idx="3">
                  <c:v>49</c:v>
                </c:pt>
                <c:pt idx="4">
                  <c:v>74.8</c:v>
                </c:pt>
                <c:pt idx="5">
                  <c:v>87.6</c:v>
                </c:pt>
                <c:pt idx="6">
                  <c:v>94</c:v>
                </c:pt>
                <c:pt idx="7">
                  <c:v>86</c:v>
                </c:pt>
                <c:pt idx="8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E2-432F-BBF1-54497CAA6E8E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FFFF00"/>
            </a:solidFill>
            <a:ln w="13448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Sheet1!$B$1:$J$1</c:f>
              <c:strCache>
                <c:ptCount val="9"/>
                <c:pt idx="0">
                  <c:v>Pollack Mental</c:v>
                </c:pt>
                <c:pt idx="1">
                  <c:v>Pollack Motor</c:v>
                </c:pt>
                <c:pt idx="2">
                  <c:v>Puthanakit IQ</c:v>
                </c:pt>
                <c:pt idx="3">
                  <c:v>Put IQ&gt;90</c:v>
                </c:pt>
                <c:pt idx="4">
                  <c:v>Van Rie Base</c:v>
                </c:pt>
                <c:pt idx="5">
                  <c:v>Van Rie Cog</c:v>
                </c:pt>
                <c:pt idx="6">
                  <c:v>Van Rie Motor</c:v>
                </c:pt>
                <c:pt idx="7">
                  <c:v>Boivin Global nv</c:v>
                </c:pt>
                <c:pt idx="8">
                  <c:v>Bruck 6/12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116</c:v>
                </c:pt>
                <c:pt idx="1">
                  <c:v>102</c:v>
                </c:pt>
                <c:pt idx="2">
                  <c:v>96</c:v>
                </c:pt>
                <c:pt idx="3">
                  <c:v>76</c:v>
                </c:pt>
                <c:pt idx="4">
                  <c:v>84.6</c:v>
                </c:pt>
                <c:pt idx="5">
                  <c:v>96.5</c:v>
                </c:pt>
                <c:pt idx="6">
                  <c:v>105</c:v>
                </c:pt>
                <c:pt idx="7">
                  <c:v>91</c:v>
                </c:pt>
                <c:pt idx="8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E2-432F-BBF1-54497CAA6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083576"/>
        <c:axId val="423088672"/>
      </c:barChart>
      <c:catAx>
        <c:axId val="423083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3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9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423088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3088672"/>
        <c:scaling>
          <c:orientation val="minMax"/>
        </c:scaling>
        <c:delete val="0"/>
        <c:axPos val="b"/>
        <c:majorGridlines>
          <c:spPr>
            <a:ln w="13448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3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9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423083576"/>
        <c:crosses val="autoZero"/>
        <c:crossBetween val="between"/>
      </c:valAx>
      <c:spPr>
        <a:noFill/>
        <a:ln w="13448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3906226828148724"/>
          <c:y val="0.94206008583690992"/>
          <c:w val="0.40379488718618683"/>
          <c:h val="5.1502145922746781E-2"/>
        </c:manualLayout>
      </c:layout>
      <c:overlay val="0"/>
      <c:spPr>
        <a:noFill/>
        <a:ln w="13448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chemeClr val="tx1"/>
              </a:solidFill>
              <a:latin typeface="Geneva"/>
              <a:ea typeface="Geneva"/>
              <a:cs typeface="Geneva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9" b="1" i="0" u="none" strike="noStrike" baseline="0">
          <a:solidFill>
            <a:schemeClr val="tx1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30210772833723"/>
          <c:y val="2.3655913978494623E-2"/>
          <c:w val="0.80562060889929743"/>
          <c:h val="0.830107526881720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Exposed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0262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Msellati Lang</c:v>
                </c:pt>
                <c:pt idx="1">
                  <c:v>Sanmaneechai Beh</c:v>
                </c:pt>
                <c:pt idx="2">
                  <c:v>San Cog &lt; av</c:v>
                </c:pt>
                <c:pt idx="3">
                  <c:v>Taha Dev Delay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</c:v>
                </c:pt>
                <c:pt idx="1">
                  <c:v>13</c:v>
                </c:pt>
                <c:pt idx="2">
                  <c:v>14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61-4633-8201-B8C5904A2608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FFFF00"/>
            </a:solidFill>
            <a:ln w="10262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Msellati Lang</c:v>
                </c:pt>
                <c:pt idx="1">
                  <c:v>Sanmaneechai Beh</c:v>
                </c:pt>
                <c:pt idx="2">
                  <c:v>San Cog &lt; av</c:v>
                </c:pt>
                <c:pt idx="3">
                  <c:v>Taha Dev Delay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20</c:v>
                </c:pt>
                <c:pt idx="2">
                  <c:v>11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61-4633-8201-B8C5904A26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074560"/>
        <c:axId val="423083968"/>
      </c:barChart>
      <c:catAx>
        <c:axId val="423074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23083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3083968"/>
        <c:scaling>
          <c:orientation val="minMax"/>
        </c:scaling>
        <c:delete val="0"/>
        <c:axPos val="b"/>
        <c:majorGridlines>
          <c:spPr>
            <a:ln w="1026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5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23074560"/>
        <c:crosses val="autoZero"/>
        <c:crossBetween val="between"/>
      </c:valAx>
      <c:spPr>
        <a:noFill/>
        <a:ln w="10262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1390450466947444"/>
          <c:y val="0.94193549895739404"/>
          <c:w val="0.59687206250381497"/>
          <c:h val="5.1612903225806452E-2"/>
        </c:manualLayout>
      </c:layout>
      <c:overlay val="0"/>
      <c:spPr>
        <a:noFill/>
        <a:ln w="10262">
          <a:solidFill>
            <a:schemeClr val="tx1"/>
          </a:solidFill>
          <a:prstDash val="solid"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Sheet1!$B$53</c:f>
              <c:strCache>
                <c:ptCount val="1"/>
                <c:pt idx="0">
                  <c:v>Psychological morbidity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 Black" charset="0"/>
                    <a:ea typeface="Arial Black" charset="0"/>
                    <a:cs typeface="Arial Black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Sheet1!$A$54:$A$56</c:f>
              <c:strCache>
                <c:ptCount val="3"/>
                <c:pt idx="0">
                  <c:v>Caregiver HIV+</c:v>
                </c:pt>
                <c:pt idx="1">
                  <c:v>Household HIV-affected</c:v>
                </c:pt>
                <c:pt idx="2">
                  <c:v>No HIV</c:v>
                </c:pt>
              </c:strCache>
            </c:strRef>
          </c:cat>
          <c:val>
            <c:numRef>
              <c:f>Sheet1!$B$54:$B$56</c:f>
              <c:numCache>
                <c:formatCode>0.0%</c:formatCode>
                <c:ptCount val="3"/>
                <c:pt idx="0">
                  <c:v>0.34899999999999998</c:v>
                </c:pt>
                <c:pt idx="1">
                  <c:v>0.317</c:v>
                </c:pt>
                <c:pt idx="2">
                  <c:v>0.25600000000000001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7D-4418-AC54-6BD7E2661866}"/>
            </c:ext>
          </c:extLst>
        </c:ser>
        <c:ser>
          <c:idx val="1"/>
          <c:order val="1"/>
          <c:tx>
            <c:strRef>
              <c:f>Sheet1!$C$53</c:f>
              <c:strCache>
                <c:ptCount val="1"/>
                <c:pt idx="0">
                  <c:v>Suicidal ideation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 Black" charset="0"/>
                    <a:ea typeface="Arial Black" charset="0"/>
                    <a:cs typeface="Arial Black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Sheet1!$A$54:$A$56</c:f>
              <c:strCache>
                <c:ptCount val="3"/>
                <c:pt idx="0">
                  <c:v>Caregiver HIV+</c:v>
                </c:pt>
                <c:pt idx="1">
                  <c:v>Household HIV-affected</c:v>
                </c:pt>
                <c:pt idx="2">
                  <c:v>No HIV</c:v>
                </c:pt>
              </c:strCache>
            </c:strRef>
          </c:cat>
          <c:val>
            <c:numRef>
              <c:f>Sheet1!$C$54:$C$56</c:f>
              <c:numCache>
                <c:formatCode>0.0%</c:formatCode>
                <c:ptCount val="3"/>
                <c:pt idx="0">
                  <c:v>0.153</c:v>
                </c:pt>
                <c:pt idx="1">
                  <c:v>0.14099999999999999</c:v>
                </c:pt>
                <c:pt idx="2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7D-4418-AC54-6BD7E26618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454606520"/>
        <c:axId val="454605736"/>
      </c:barChart>
      <c:catAx>
        <c:axId val="454606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prstDash val="sysDot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454605736"/>
        <c:crosses val="autoZero"/>
        <c:auto val="1"/>
        <c:lblAlgn val="ctr"/>
        <c:lblOffset val="100"/>
        <c:noMultiLvlLbl val="0"/>
      </c:catAx>
      <c:valAx>
        <c:axId val="454605736"/>
        <c:scaling>
          <c:orientation val="minMax"/>
        </c:scaling>
        <c:delete val="1"/>
        <c:axPos val="b"/>
        <c:numFmt formatCode="0.0%" sourceLinked="0"/>
        <c:majorTickMark val="none"/>
        <c:minorTickMark val="none"/>
        <c:tickLblPos val="nextTo"/>
        <c:crossAx val="454606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MH problems (n=470)</c:v>
                </c:pt>
              </c:strCache>
            </c:strRef>
          </c:tx>
          <c:spPr>
            <a:ln w="76200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Follow-up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0.51</c:v>
                </c:pt>
                <c:pt idx="1">
                  <c:v>0.43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97-47DD-B598-168E4381F0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Any MH problem (n=246)</c:v>
                </c:pt>
              </c:strCache>
            </c:strRef>
          </c:tx>
          <c:spPr>
            <a:ln w="76200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Follow-up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0.74</c:v>
                </c:pt>
                <c:pt idx="1">
                  <c:v>0.47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97-47DD-B598-168E4381F0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8076592"/>
        <c:axId val="418073456"/>
      </c:lineChart>
      <c:catAx>
        <c:axId val="418076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18073456"/>
        <c:crosses val="autoZero"/>
        <c:auto val="1"/>
        <c:lblAlgn val="ctr"/>
        <c:lblOffset val="100"/>
        <c:noMultiLvlLbl val="0"/>
      </c:catAx>
      <c:valAx>
        <c:axId val="41807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/>
                  <a:t>Harsh physical punishment mean scores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18076592"/>
        <c:crosses val="autoZero"/>
        <c:crossBetween val="between"/>
      </c:valAx>
      <c:spPr>
        <a:noFill/>
        <a:ln w="76200">
          <a:noFill/>
        </a:ln>
        <a:effectLst/>
      </c:spPr>
    </c:plotArea>
    <c:legend>
      <c:legendPos val="r"/>
      <c:layout>
        <c:manualLayout>
          <c:xMode val="edge"/>
          <c:yMode val="edge"/>
          <c:x val="0.70051830347317301"/>
          <c:y val="0.228451456968709"/>
          <c:w val="0.27900431556772698"/>
          <c:h val="0.371949867709243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MH problems (n=470)</c:v>
                </c:pt>
              </c:strCache>
            </c:strRef>
          </c:tx>
          <c:spPr>
            <a:ln w="76200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Follow-up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0.62</c:v>
                </c:pt>
                <c:pt idx="1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BE-4A37-BEE6-AA39D9A228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Any MH problem (n=246)</c:v>
                </c:pt>
              </c:strCache>
            </c:strRef>
          </c:tx>
          <c:spPr>
            <a:ln w="76200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Follow-up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1.1599999999999999</c:v>
                </c:pt>
                <c:pt idx="1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BE-4A37-BEE6-AA39D9A22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8078944"/>
        <c:axId val="418078552"/>
      </c:lineChart>
      <c:catAx>
        <c:axId val="418078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18078552"/>
        <c:crosses val="autoZero"/>
        <c:auto val="1"/>
        <c:lblAlgn val="ctr"/>
        <c:lblOffset val="100"/>
        <c:noMultiLvlLbl val="0"/>
      </c:catAx>
      <c:valAx>
        <c:axId val="418078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/>
                  <a:t>Aggressive psychological violence mean scores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1807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FFFFFF"/>
      </a:solidFill>
      <a:prstDash val="solid"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122813468244599"/>
          <c:y val="0.27252945053966099"/>
          <c:w val="0.72351802853836999"/>
          <c:h val="0.616461057928179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Sheet1!$A$9:$A$12</c:f>
              <c:strCache>
                <c:ptCount val="4"/>
                <c:pt idx="0">
                  <c:v>Healthy family</c:v>
                </c:pt>
                <c:pt idx="1">
                  <c:v>AIDS-sick parent</c:v>
                </c:pt>
                <c:pt idx="2">
                  <c:v>Abused &amp; hungry</c:v>
                </c:pt>
                <c:pt idx="3">
                  <c:v>AIDS-sick parent,         abused, hungry</c:v>
                </c:pt>
              </c:strCache>
            </c:strRef>
          </c:cat>
          <c:val>
            <c:numRef>
              <c:f>Sheet1!$B$9:$B$12</c:f>
              <c:numCache>
                <c:formatCode>0%</c:formatCode>
                <c:ptCount val="4"/>
                <c:pt idx="0">
                  <c:v>8.9999999999999993E-3</c:v>
                </c:pt>
                <c:pt idx="1">
                  <c:v>7.0999999999999994E-2</c:v>
                </c:pt>
                <c:pt idx="2">
                  <c:v>0.125</c:v>
                </c:pt>
                <c:pt idx="3">
                  <c:v>0.57100000000000095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F4-49B3-855B-B7AF84DC7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4618280"/>
        <c:axId val="454622200"/>
      </c:barChart>
      <c:catAx>
        <c:axId val="454618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454622200"/>
        <c:crosses val="autoZero"/>
        <c:auto val="1"/>
        <c:lblAlgn val="ctr"/>
        <c:lblOffset val="100"/>
        <c:noMultiLvlLbl val="0"/>
      </c:catAx>
      <c:valAx>
        <c:axId val="4546222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4546182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90000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percentage"/>
            <c:noEndCap val="0"/>
            <c:val val="5"/>
          </c:errBars>
          <c:cat>
            <c:strRef>
              <c:f>Drawaperson!$A$8:$A$11</c:f>
              <c:strCache>
                <c:ptCount val="4"/>
                <c:pt idx="0">
                  <c:v>No support (n=179)</c:v>
                </c:pt>
                <c:pt idx="1">
                  <c:v>Good parenting (n=51)</c:v>
                </c:pt>
                <c:pt idx="2">
                  <c:v>Cash support (n=473)</c:v>
                </c:pt>
                <c:pt idx="3">
                  <c:v>Cash plus good parenting (n=151)</c:v>
                </c:pt>
              </c:strCache>
            </c:strRef>
          </c:cat>
          <c:val>
            <c:numRef>
              <c:f>Drawaperson!$B$8:$B$11</c:f>
              <c:numCache>
                <c:formatCode>General</c:formatCode>
                <c:ptCount val="4"/>
                <c:pt idx="0">
                  <c:v>78.95</c:v>
                </c:pt>
                <c:pt idx="1">
                  <c:v>85.2</c:v>
                </c:pt>
                <c:pt idx="2">
                  <c:v>94.52</c:v>
                </c:pt>
                <c:pt idx="3">
                  <c:v>97.71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2C-4F2C-9E4C-57C766810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4622592"/>
        <c:axId val="454604168"/>
      </c:barChart>
      <c:catAx>
        <c:axId val="454622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0000"/>
                </a:solidFill>
              </a:defRPr>
            </a:pPr>
            <a:endParaRPr lang="en-US"/>
          </a:p>
        </c:txPr>
        <c:crossAx val="454604168"/>
        <c:crosses val="autoZero"/>
        <c:auto val="1"/>
        <c:lblAlgn val="ctr"/>
        <c:lblOffset val="100"/>
        <c:noMultiLvlLbl val="0"/>
      </c:catAx>
      <c:valAx>
        <c:axId val="454604168"/>
        <c:scaling>
          <c:orientation val="minMax"/>
          <c:max val="130"/>
          <c:min val="4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Average score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546225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92296A-6EC3-4243-B899-F60F369B9B10}" type="doc">
      <dgm:prSet loTypeId="urn:microsoft.com/office/officeart/2005/8/layout/matrix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4658D1-1E72-3A49-9325-A94D4EA80620}">
      <dgm:prSet custT="1"/>
      <dgm:spPr/>
      <dgm:t>
        <a:bodyPr/>
        <a:lstStyle/>
        <a:p>
          <a:pPr rtl="0"/>
          <a:r>
            <a:rPr lang="en-GB" sz="2000" dirty="0" smtClean="0"/>
            <a:t>10-19 YEAR OLDS </a:t>
          </a:r>
          <a:endParaRPr lang="en-GB" sz="2000" dirty="0"/>
        </a:p>
      </dgm:t>
    </dgm:pt>
    <dgm:pt modelId="{6D183763-3AD0-C746-8A8F-3B834B82C56A}" type="parTrans" cxnId="{0425F92E-9C1E-6B45-A29E-D83D1273A29D}">
      <dgm:prSet/>
      <dgm:spPr/>
      <dgm:t>
        <a:bodyPr/>
        <a:lstStyle/>
        <a:p>
          <a:endParaRPr lang="en-US"/>
        </a:p>
      </dgm:t>
    </dgm:pt>
    <dgm:pt modelId="{07663201-8497-2847-8CA6-E0E8561B8B09}" type="sibTrans" cxnId="{0425F92E-9C1E-6B45-A29E-D83D1273A29D}">
      <dgm:prSet/>
      <dgm:spPr/>
      <dgm:t>
        <a:bodyPr/>
        <a:lstStyle/>
        <a:p>
          <a:endParaRPr lang="en-US"/>
        </a:p>
      </dgm:t>
    </dgm:pt>
    <dgm:pt modelId="{FA1784C9-DE42-0D48-9159-A9E289469DCE}">
      <dgm:prSet/>
      <dgm:spPr/>
      <dgm:t>
        <a:bodyPr/>
        <a:lstStyle/>
        <a:p>
          <a:pPr rtl="0"/>
          <a:r>
            <a:rPr lang="en-GB" smtClean="0"/>
            <a:t>Born to HIV infected mother between 1999-2008</a:t>
          </a:r>
          <a:endParaRPr lang="en-GB"/>
        </a:p>
      </dgm:t>
    </dgm:pt>
    <dgm:pt modelId="{21CC2A1B-06D4-6A4C-9D7D-6F1151A9A56A}" type="parTrans" cxnId="{6980C9E6-82CE-7243-96C6-503AED088F9D}">
      <dgm:prSet/>
      <dgm:spPr/>
      <dgm:t>
        <a:bodyPr/>
        <a:lstStyle/>
        <a:p>
          <a:endParaRPr lang="en-US"/>
        </a:p>
      </dgm:t>
    </dgm:pt>
    <dgm:pt modelId="{5A211A20-7684-9549-B9F5-B57421795F0F}" type="sibTrans" cxnId="{6980C9E6-82CE-7243-96C6-503AED088F9D}">
      <dgm:prSet/>
      <dgm:spPr/>
      <dgm:t>
        <a:bodyPr/>
        <a:lstStyle/>
        <a:p>
          <a:endParaRPr lang="en-US"/>
        </a:p>
      </dgm:t>
    </dgm:pt>
    <dgm:pt modelId="{730A2624-589C-BB48-A3CA-B42484C93220}">
      <dgm:prSet/>
      <dgm:spPr/>
      <dgm:t>
        <a:bodyPr/>
        <a:lstStyle/>
        <a:p>
          <a:pPr rtl="0"/>
          <a:r>
            <a:rPr lang="en-GB" smtClean="0"/>
            <a:t>What about those born to HIV+ve fathers?</a:t>
          </a:r>
          <a:endParaRPr lang="en-GB"/>
        </a:p>
      </dgm:t>
    </dgm:pt>
    <dgm:pt modelId="{F22C5D10-B729-9747-A9C7-B29C07F877D4}" type="parTrans" cxnId="{DFED59A2-BE28-2F4B-8781-1A4604FB2D7F}">
      <dgm:prSet/>
      <dgm:spPr/>
      <dgm:t>
        <a:bodyPr/>
        <a:lstStyle/>
        <a:p>
          <a:endParaRPr lang="en-US"/>
        </a:p>
      </dgm:t>
    </dgm:pt>
    <dgm:pt modelId="{F5F0146A-6F80-5742-913B-24A41EDD6A25}" type="sibTrans" cxnId="{DFED59A2-BE28-2F4B-8781-1A4604FB2D7F}">
      <dgm:prSet/>
      <dgm:spPr/>
      <dgm:t>
        <a:bodyPr/>
        <a:lstStyle/>
        <a:p>
          <a:endParaRPr lang="en-US"/>
        </a:p>
      </dgm:t>
    </dgm:pt>
    <dgm:pt modelId="{D0B3A6BC-9111-AE49-93C5-7D13AA5DE96E}">
      <dgm:prSet/>
      <dgm:spPr/>
      <dgm:t>
        <a:bodyPr/>
        <a:lstStyle/>
        <a:p>
          <a:r>
            <a:rPr lang="en-GB" dirty="0" smtClean="0"/>
            <a:t>WHAT ELSE ARE THEY EXPOSED TO :</a:t>
          </a:r>
          <a:endParaRPr lang="en-US" dirty="0"/>
        </a:p>
      </dgm:t>
    </dgm:pt>
    <dgm:pt modelId="{F0DE5D9C-7D4E-5A47-9B8F-C7A6FC2284B4}" type="parTrans" cxnId="{151E0472-ED30-6146-A52D-56BA8C58B846}">
      <dgm:prSet/>
      <dgm:spPr/>
      <dgm:t>
        <a:bodyPr/>
        <a:lstStyle/>
        <a:p>
          <a:endParaRPr lang="en-US"/>
        </a:p>
      </dgm:t>
    </dgm:pt>
    <dgm:pt modelId="{EFF8AC68-5422-EF40-9242-2694C141E9D5}" type="sibTrans" cxnId="{151E0472-ED30-6146-A52D-56BA8C58B846}">
      <dgm:prSet/>
      <dgm:spPr/>
      <dgm:t>
        <a:bodyPr/>
        <a:lstStyle/>
        <a:p>
          <a:endParaRPr lang="en-US"/>
        </a:p>
      </dgm:t>
    </dgm:pt>
    <dgm:pt modelId="{97AC5523-055D-9843-8F9F-399DBC2D8E0D}" type="pres">
      <dgm:prSet presAssocID="{0F92296A-6EC3-4243-B899-F60F369B9B1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4FAF72-7D9B-624F-9BC2-AE599E22A47E}" type="pres">
      <dgm:prSet presAssocID="{0F92296A-6EC3-4243-B899-F60F369B9B10}" presName="diamond" presStyleLbl="bgShp" presStyleIdx="0" presStyleCnt="1"/>
      <dgm:spPr/>
    </dgm:pt>
    <dgm:pt modelId="{AEC31301-5566-4744-BE0A-9B96C8A149DE}" type="pres">
      <dgm:prSet presAssocID="{0F92296A-6EC3-4243-B899-F60F369B9B1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E37B6-64C3-4C46-8FF9-314CBF608D2E}" type="pres">
      <dgm:prSet presAssocID="{0F92296A-6EC3-4243-B899-F60F369B9B1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3EC78-7A37-9041-BE98-58B3DB692F99}" type="pres">
      <dgm:prSet presAssocID="{0F92296A-6EC3-4243-B899-F60F369B9B1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4972C-BFEB-4946-86B9-130BCD3D46EA}" type="pres">
      <dgm:prSet presAssocID="{0F92296A-6EC3-4243-B899-F60F369B9B1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80C9E6-82CE-7243-96C6-503AED088F9D}" srcId="{0F92296A-6EC3-4243-B899-F60F369B9B10}" destId="{FA1784C9-DE42-0D48-9159-A9E289469DCE}" srcOrd="1" destOrd="0" parTransId="{21CC2A1B-06D4-6A4C-9D7D-6F1151A9A56A}" sibTransId="{5A211A20-7684-9549-B9F5-B57421795F0F}"/>
    <dgm:cxn modelId="{0425F92E-9C1E-6B45-A29E-D83D1273A29D}" srcId="{0F92296A-6EC3-4243-B899-F60F369B9B10}" destId="{734658D1-1E72-3A49-9325-A94D4EA80620}" srcOrd="0" destOrd="0" parTransId="{6D183763-3AD0-C746-8A8F-3B834B82C56A}" sibTransId="{07663201-8497-2847-8CA6-E0E8561B8B09}"/>
    <dgm:cxn modelId="{DFED59A2-BE28-2F4B-8781-1A4604FB2D7F}" srcId="{0F92296A-6EC3-4243-B899-F60F369B9B10}" destId="{730A2624-589C-BB48-A3CA-B42484C93220}" srcOrd="2" destOrd="0" parTransId="{F22C5D10-B729-9747-A9C7-B29C07F877D4}" sibTransId="{F5F0146A-6F80-5742-913B-24A41EDD6A25}"/>
    <dgm:cxn modelId="{151E0472-ED30-6146-A52D-56BA8C58B846}" srcId="{0F92296A-6EC3-4243-B899-F60F369B9B10}" destId="{D0B3A6BC-9111-AE49-93C5-7D13AA5DE96E}" srcOrd="3" destOrd="0" parTransId="{F0DE5D9C-7D4E-5A47-9B8F-C7A6FC2284B4}" sibTransId="{EFF8AC68-5422-EF40-9242-2694C141E9D5}"/>
    <dgm:cxn modelId="{485C8A69-9B0A-1046-A216-FC25309CB983}" type="presOf" srcId="{734658D1-1E72-3A49-9325-A94D4EA80620}" destId="{AEC31301-5566-4744-BE0A-9B96C8A149DE}" srcOrd="0" destOrd="0" presId="urn:microsoft.com/office/officeart/2005/8/layout/matrix3"/>
    <dgm:cxn modelId="{AE83C89B-2813-1345-AE79-233DD8E23333}" type="presOf" srcId="{730A2624-589C-BB48-A3CA-B42484C93220}" destId="{C943EC78-7A37-9041-BE98-58B3DB692F99}" srcOrd="0" destOrd="0" presId="urn:microsoft.com/office/officeart/2005/8/layout/matrix3"/>
    <dgm:cxn modelId="{4178BF0E-4C7A-AC4A-AB0F-8E593D6D4866}" type="presOf" srcId="{D0B3A6BC-9111-AE49-93C5-7D13AA5DE96E}" destId="{5AD4972C-BFEB-4946-86B9-130BCD3D46EA}" srcOrd="0" destOrd="0" presId="urn:microsoft.com/office/officeart/2005/8/layout/matrix3"/>
    <dgm:cxn modelId="{66D13FEE-82B5-7848-9BA6-F01706AC034F}" type="presOf" srcId="{FA1784C9-DE42-0D48-9159-A9E289469DCE}" destId="{272E37B6-64C3-4C46-8FF9-314CBF608D2E}" srcOrd="0" destOrd="0" presId="urn:microsoft.com/office/officeart/2005/8/layout/matrix3"/>
    <dgm:cxn modelId="{B9684A7F-2745-6F4F-96AD-78669B706A1F}" type="presOf" srcId="{0F92296A-6EC3-4243-B899-F60F369B9B10}" destId="{97AC5523-055D-9843-8F9F-399DBC2D8E0D}" srcOrd="0" destOrd="0" presId="urn:microsoft.com/office/officeart/2005/8/layout/matrix3"/>
    <dgm:cxn modelId="{4CE23BAE-D2B7-2F46-9FCE-66CE9EC218D1}" type="presParOf" srcId="{97AC5523-055D-9843-8F9F-399DBC2D8E0D}" destId="{F64FAF72-7D9B-624F-9BC2-AE599E22A47E}" srcOrd="0" destOrd="0" presId="urn:microsoft.com/office/officeart/2005/8/layout/matrix3"/>
    <dgm:cxn modelId="{5D77EDB6-56A9-D242-95BA-A3E2D5F00C33}" type="presParOf" srcId="{97AC5523-055D-9843-8F9F-399DBC2D8E0D}" destId="{AEC31301-5566-4744-BE0A-9B96C8A149DE}" srcOrd="1" destOrd="0" presId="urn:microsoft.com/office/officeart/2005/8/layout/matrix3"/>
    <dgm:cxn modelId="{FEA19A1E-0B45-B546-8D22-70EC681BB8C9}" type="presParOf" srcId="{97AC5523-055D-9843-8F9F-399DBC2D8E0D}" destId="{272E37B6-64C3-4C46-8FF9-314CBF608D2E}" srcOrd="2" destOrd="0" presId="urn:microsoft.com/office/officeart/2005/8/layout/matrix3"/>
    <dgm:cxn modelId="{65CCB9D0-7B8C-BC4F-8FF9-883CD4A43593}" type="presParOf" srcId="{97AC5523-055D-9843-8F9F-399DBC2D8E0D}" destId="{C943EC78-7A37-9041-BE98-58B3DB692F99}" srcOrd="3" destOrd="0" presId="urn:microsoft.com/office/officeart/2005/8/layout/matrix3"/>
    <dgm:cxn modelId="{066EBE89-46ED-BD4F-B819-15778AD6AF23}" type="presParOf" srcId="{97AC5523-055D-9843-8F9F-399DBC2D8E0D}" destId="{5AD4972C-BFEB-4946-86B9-130BCD3D46E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CC579F-1B4F-9144-802A-DF78324584C8}" type="doc">
      <dgm:prSet loTypeId="urn:microsoft.com/office/officeart/2005/8/layout/balanc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D4E0DA-2B95-544C-987E-01D3BB95039C}">
      <dgm:prSet phldrT="[Text]" custT="1"/>
      <dgm:spPr/>
      <dgm:t>
        <a:bodyPr/>
        <a:lstStyle/>
        <a:p>
          <a:r>
            <a:rPr lang="en-US" sz="3200" dirty="0" smtClean="0"/>
            <a:t>Small body of literature on HEU</a:t>
          </a:r>
          <a:endParaRPr lang="en-US" sz="3200" dirty="0"/>
        </a:p>
      </dgm:t>
    </dgm:pt>
    <dgm:pt modelId="{3942D5BA-E6D4-FE43-86AD-3DDA746F98B0}" type="parTrans" cxnId="{54DD2540-37EA-2C42-B22F-F82AF0F9FF73}">
      <dgm:prSet/>
      <dgm:spPr/>
      <dgm:t>
        <a:bodyPr/>
        <a:lstStyle/>
        <a:p>
          <a:endParaRPr lang="en-US"/>
        </a:p>
      </dgm:t>
    </dgm:pt>
    <dgm:pt modelId="{B5471403-8573-6544-825B-14D11D0C7A77}" type="sibTrans" cxnId="{54DD2540-37EA-2C42-B22F-F82AF0F9FF73}">
      <dgm:prSet/>
      <dgm:spPr/>
      <dgm:t>
        <a:bodyPr/>
        <a:lstStyle/>
        <a:p>
          <a:endParaRPr lang="en-US"/>
        </a:p>
      </dgm:t>
    </dgm:pt>
    <dgm:pt modelId="{654D2A95-6423-804C-9AAF-84A077D78BA3}">
      <dgm:prSet phldrT="[Text]"/>
      <dgm:spPr/>
      <dgm:t>
        <a:bodyPr/>
        <a:lstStyle/>
        <a:p>
          <a:r>
            <a:rPr lang="en-US" dirty="0" smtClean="0"/>
            <a:t>Skewed to Biomedical and</a:t>
          </a:r>
        </a:p>
        <a:p>
          <a:r>
            <a:rPr lang="en-US" dirty="0" smtClean="0"/>
            <a:t>High Income Countries</a:t>
          </a:r>
          <a:endParaRPr lang="en-US" dirty="0"/>
        </a:p>
      </dgm:t>
    </dgm:pt>
    <dgm:pt modelId="{0E3215FA-8937-5E4D-A333-C813B471E0F0}" type="parTrans" cxnId="{3573A164-C69D-864A-B882-905277AE63FF}">
      <dgm:prSet/>
      <dgm:spPr/>
      <dgm:t>
        <a:bodyPr/>
        <a:lstStyle/>
        <a:p>
          <a:endParaRPr lang="en-US"/>
        </a:p>
      </dgm:t>
    </dgm:pt>
    <dgm:pt modelId="{9B96BCF5-43AA-9343-9BA5-FA2BE97EABF0}" type="sibTrans" cxnId="{3573A164-C69D-864A-B882-905277AE63FF}">
      <dgm:prSet/>
      <dgm:spPr/>
      <dgm:t>
        <a:bodyPr/>
        <a:lstStyle/>
        <a:p>
          <a:endParaRPr lang="en-US"/>
        </a:p>
      </dgm:t>
    </dgm:pt>
    <dgm:pt modelId="{8C9F0A13-97D6-FB46-8AD4-087A32F33F7A}">
      <dgm:prSet phldrT="[Text]" custT="1"/>
      <dgm:spPr/>
      <dgm:t>
        <a:bodyPr/>
        <a:lstStyle/>
        <a:p>
          <a:r>
            <a:rPr lang="en-US" sz="2800" dirty="0" smtClean="0"/>
            <a:t>Skewed to younger ages</a:t>
          </a:r>
          <a:endParaRPr lang="en-US" sz="2800" dirty="0"/>
        </a:p>
      </dgm:t>
    </dgm:pt>
    <dgm:pt modelId="{03E6E931-6C21-2D47-AF34-194F1C3EA293}" type="parTrans" cxnId="{DAB408CF-701B-1D48-A141-FF94083A0C61}">
      <dgm:prSet/>
      <dgm:spPr/>
      <dgm:t>
        <a:bodyPr/>
        <a:lstStyle/>
        <a:p>
          <a:endParaRPr lang="en-US"/>
        </a:p>
      </dgm:t>
    </dgm:pt>
    <dgm:pt modelId="{B90E34BC-3A16-614F-87C2-8D105AD7922E}" type="sibTrans" cxnId="{DAB408CF-701B-1D48-A141-FF94083A0C61}">
      <dgm:prSet/>
      <dgm:spPr/>
      <dgm:t>
        <a:bodyPr/>
        <a:lstStyle/>
        <a:p>
          <a:endParaRPr lang="en-US"/>
        </a:p>
      </dgm:t>
    </dgm:pt>
    <dgm:pt modelId="{5A7B07AC-E813-B246-BBA7-26B7FED39860}">
      <dgm:prSet phldrT="[Text]" custT="1"/>
      <dgm:spPr/>
      <dgm:t>
        <a:bodyPr/>
        <a:lstStyle/>
        <a:p>
          <a:r>
            <a:rPr lang="en-US" sz="3200" dirty="0" smtClean="0"/>
            <a:t>Larger literature Buried</a:t>
          </a:r>
          <a:endParaRPr lang="en-US" sz="3200" dirty="0"/>
        </a:p>
      </dgm:t>
    </dgm:pt>
    <dgm:pt modelId="{8E436929-0A5A-674C-B590-F7018CFC91E4}" type="parTrans" cxnId="{3CBF8D3A-0149-A942-BA60-5D5FB313566C}">
      <dgm:prSet/>
      <dgm:spPr/>
      <dgm:t>
        <a:bodyPr/>
        <a:lstStyle/>
        <a:p>
          <a:endParaRPr lang="en-US"/>
        </a:p>
      </dgm:t>
    </dgm:pt>
    <dgm:pt modelId="{F7925349-02AA-4D47-A110-D9726AC08459}" type="sibTrans" cxnId="{3CBF8D3A-0149-A942-BA60-5D5FB313566C}">
      <dgm:prSet/>
      <dgm:spPr/>
      <dgm:t>
        <a:bodyPr/>
        <a:lstStyle/>
        <a:p>
          <a:endParaRPr lang="en-US"/>
        </a:p>
      </dgm:t>
    </dgm:pt>
    <dgm:pt modelId="{83582AE6-C787-7141-855A-5EC6F4B4901F}">
      <dgm:prSet phldrT="[Text]" custT="1"/>
      <dgm:spPr/>
      <dgm:t>
        <a:bodyPr/>
        <a:lstStyle/>
        <a:p>
          <a:r>
            <a:rPr lang="en-US" sz="2800" dirty="0" smtClean="0"/>
            <a:t>General adolescent</a:t>
          </a:r>
        </a:p>
        <a:p>
          <a:r>
            <a:rPr lang="en-US" sz="2800" dirty="0" err="1" smtClean="0"/>
            <a:t>HIV+ve</a:t>
          </a:r>
          <a:r>
            <a:rPr lang="en-US" sz="2800" dirty="0" smtClean="0"/>
            <a:t> caregivers</a:t>
          </a:r>
          <a:endParaRPr lang="en-US" sz="2800" dirty="0"/>
        </a:p>
      </dgm:t>
    </dgm:pt>
    <dgm:pt modelId="{DB71E73E-99F9-0240-9B50-1B44DE1AB353}" type="parTrans" cxnId="{FCF46462-40D2-A548-B083-D9EBBDECD23B}">
      <dgm:prSet/>
      <dgm:spPr/>
      <dgm:t>
        <a:bodyPr/>
        <a:lstStyle/>
        <a:p>
          <a:endParaRPr lang="en-US"/>
        </a:p>
      </dgm:t>
    </dgm:pt>
    <dgm:pt modelId="{0C5EECFC-02E7-D843-ADDB-8A635492683B}" type="sibTrans" cxnId="{FCF46462-40D2-A548-B083-D9EBBDECD23B}">
      <dgm:prSet/>
      <dgm:spPr/>
      <dgm:t>
        <a:bodyPr/>
        <a:lstStyle/>
        <a:p>
          <a:endParaRPr lang="en-US"/>
        </a:p>
      </dgm:t>
    </dgm:pt>
    <dgm:pt modelId="{3D3456B4-EE9B-C343-990D-269757DDECAA}">
      <dgm:prSet phldrT="[Text]" custT="1"/>
      <dgm:spPr/>
      <dgm:t>
        <a:bodyPr/>
        <a:lstStyle/>
        <a:p>
          <a:r>
            <a:rPr lang="en-US" sz="2800" dirty="0" smtClean="0"/>
            <a:t>Orphan VC</a:t>
          </a:r>
          <a:endParaRPr lang="en-US" sz="2800" dirty="0"/>
        </a:p>
      </dgm:t>
    </dgm:pt>
    <dgm:pt modelId="{2B361E18-A37C-6646-B019-91D166DE56FC}" type="parTrans" cxnId="{0A9EE8DC-E358-3343-8BD8-37FE79384895}">
      <dgm:prSet/>
      <dgm:spPr/>
      <dgm:t>
        <a:bodyPr/>
        <a:lstStyle/>
        <a:p>
          <a:endParaRPr lang="en-US"/>
        </a:p>
      </dgm:t>
    </dgm:pt>
    <dgm:pt modelId="{98EA0CB2-0F7F-8143-B8C3-E49B65A65CA0}" type="sibTrans" cxnId="{0A9EE8DC-E358-3343-8BD8-37FE79384895}">
      <dgm:prSet/>
      <dgm:spPr/>
      <dgm:t>
        <a:bodyPr/>
        <a:lstStyle/>
        <a:p>
          <a:endParaRPr lang="en-US"/>
        </a:p>
      </dgm:t>
    </dgm:pt>
    <dgm:pt modelId="{7F741B5D-B373-724D-ACB9-584DA24E1E03}">
      <dgm:prSet phldrT="[Text]" custT="1"/>
      <dgm:spPr/>
      <dgm:t>
        <a:bodyPr/>
        <a:lstStyle/>
        <a:p>
          <a:r>
            <a:rPr lang="en-US" sz="2800" dirty="0" err="1" smtClean="0"/>
            <a:t>HIV+ve</a:t>
          </a:r>
          <a:endParaRPr lang="en-US" sz="2800" dirty="0"/>
        </a:p>
      </dgm:t>
    </dgm:pt>
    <dgm:pt modelId="{AAA1D757-F963-6440-A8F2-3551233F87A2}" type="parTrans" cxnId="{A6EE9B69-7DFA-B245-A9D3-88FAC07DBEF8}">
      <dgm:prSet/>
      <dgm:spPr/>
      <dgm:t>
        <a:bodyPr/>
        <a:lstStyle/>
        <a:p>
          <a:endParaRPr lang="en-US"/>
        </a:p>
      </dgm:t>
    </dgm:pt>
    <dgm:pt modelId="{14291F4C-B0D1-4648-A06E-4C91B36ECF5A}" type="sibTrans" cxnId="{A6EE9B69-7DFA-B245-A9D3-88FAC07DBEF8}">
      <dgm:prSet/>
      <dgm:spPr/>
      <dgm:t>
        <a:bodyPr/>
        <a:lstStyle/>
        <a:p>
          <a:endParaRPr lang="en-US"/>
        </a:p>
      </dgm:t>
    </dgm:pt>
    <dgm:pt modelId="{BC849099-181C-EE4A-9A12-2C3D9B977732}" type="pres">
      <dgm:prSet presAssocID="{92CC579F-1B4F-9144-802A-DF78324584C8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F4F534-F4F5-4A4E-A6DB-AC0B43838EDD}" type="pres">
      <dgm:prSet presAssocID="{92CC579F-1B4F-9144-802A-DF78324584C8}" presName="dummyMaxCanvas" presStyleCnt="0"/>
      <dgm:spPr/>
    </dgm:pt>
    <dgm:pt modelId="{70B015E7-5D94-6D46-865B-4793CC6FFA14}" type="pres">
      <dgm:prSet presAssocID="{92CC579F-1B4F-9144-802A-DF78324584C8}" presName="parentComposite" presStyleCnt="0"/>
      <dgm:spPr/>
    </dgm:pt>
    <dgm:pt modelId="{3711ABA1-5553-4540-930B-6CF5508BB2C6}" type="pres">
      <dgm:prSet presAssocID="{92CC579F-1B4F-9144-802A-DF78324584C8}" presName="parent1" presStyleLbl="alignAccFollowNode1" presStyleIdx="0" presStyleCnt="4" custScaleX="475246" custScaleY="170293" custLinFactX="-100000" custLinFactNeighborX="-141439" custLinFactNeighborY="-26267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70DF9A23-F493-B54E-83AB-8D7FD4B60861}" type="pres">
      <dgm:prSet presAssocID="{92CC579F-1B4F-9144-802A-DF78324584C8}" presName="parent2" presStyleLbl="alignAccFollowNode1" presStyleIdx="1" presStyleCnt="4" custScaleX="352784" custScaleY="169529" custLinFactX="7001" custLinFactNeighborX="100000" custLinFactNeighborY="-59217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CB936FDC-4466-DC4B-868C-A86FBA161CBB}" type="pres">
      <dgm:prSet presAssocID="{92CC579F-1B4F-9144-802A-DF78324584C8}" presName="childrenComposite" presStyleCnt="0"/>
      <dgm:spPr/>
    </dgm:pt>
    <dgm:pt modelId="{D34570CF-1056-F647-8F91-FDE19C31FE57}" type="pres">
      <dgm:prSet presAssocID="{92CC579F-1B4F-9144-802A-DF78324584C8}" presName="dummyMaxCanvas_ChildArea" presStyleCnt="0"/>
      <dgm:spPr/>
    </dgm:pt>
    <dgm:pt modelId="{5420BD12-3017-D146-8A6A-C2698CC6856D}" type="pres">
      <dgm:prSet presAssocID="{92CC579F-1B4F-9144-802A-DF78324584C8}" presName="fulcrum" presStyleLbl="alignAccFollowNode1" presStyleIdx="2" presStyleCnt="4"/>
      <dgm:spPr/>
    </dgm:pt>
    <dgm:pt modelId="{BF0D1655-7654-714A-AFD5-A65D849248C0}" type="pres">
      <dgm:prSet presAssocID="{92CC579F-1B4F-9144-802A-DF78324584C8}" presName="balance_23" presStyleLbl="alignAccFollowNode1" presStyleIdx="3" presStyleCnt="4">
        <dgm:presLayoutVars>
          <dgm:bulletEnabled val="1"/>
        </dgm:presLayoutVars>
      </dgm:prSet>
      <dgm:spPr/>
    </dgm:pt>
    <dgm:pt modelId="{AE35367F-8570-A749-8E37-1F5999E15C21}" type="pres">
      <dgm:prSet presAssocID="{92CC579F-1B4F-9144-802A-DF78324584C8}" presName="right_23_1" presStyleLbl="node1" presStyleIdx="0" presStyleCnt="5" custAng="21360000" custScaleX="364095" custScaleY="220117" custLinFactX="77666" custLinFactY="2815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96829-0A8B-944F-9203-3E4A44F814CC}" type="pres">
      <dgm:prSet presAssocID="{92CC579F-1B4F-9144-802A-DF78324584C8}" presName="right_23_2" presStyleLbl="node1" presStyleIdx="1" presStyleCnt="5" custAng="21360000" custScaleX="358524" custScaleY="190346" custLinFactX="70118" custLinFactNeighborX="100000" custLinFactNeighborY="520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10EA2-DF0A-F944-AF12-199CFFC2446A}" type="pres">
      <dgm:prSet presAssocID="{92CC579F-1B4F-9144-802A-DF78324584C8}" presName="right_23_3" presStyleLbl="node1" presStyleIdx="2" presStyleCnt="5" custAng="21360000" custScaleX="376552" custScaleY="225710" custLinFactX="59004" custLinFactNeighborX="100000" custLinFactNeighborY="-12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7C512-D86A-AF46-A33C-4F8371A09525}" type="pres">
      <dgm:prSet presAssocID="{92CC579F-1B4F-9144-802A-DF78324584C8}" presName="left_23_1" presStyleLbl="node1" presStyleIdx="3" presStyleCnt="5" custAng="21360000" custScaleX="418376" custScaleY="290055" custLinFactX="-100000" custLinFactNeighborX="-137381" custLinFactNeighborY="75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CEDC2-32D6-7547-9DEA-CFC1F0A9C985}" type="pres">
      <dgm:prSet presAssocID="{92CC579F-1B4F-9144-802A-DF78324584C8}" presName="left_23_2" presStyleLbl="node1" presStyleIdx="4" presStyleCnt="5" custAng="21360000" custScaleX="426536" custScaleY="154047" custLinFactX="-100000" custLinFactNeighborX="-141196" custLinFactNeighborY="-67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196EDD-DE7D-2F42-A49C-D401199E1155}" type="presOf" srcId="{7F741B5D-B373-724D-ACB9-584DA24E1E03}" destId="{2BB10EA2-DF0A-F944-AF12-199CFFC2446A}" srcOrd="0" destOrd="0" presId="urn:microsoft.com/office/officeart/2005/8/layout/balance1"/>
    <dgm:cxn modelId="{A6EE9B69-7DFA-B245-A9D3-88FAC07DBEF8}" srcId="{5A7B07AC-E813-B246-BBA7-26B7FED39860}" destId="{7F741B5D-B373-724D-ACB9-584DA24E1E03}" srcOrd="2" destOrd="0" parTransId="{AAA1D757-F963-6440-A8F2-3551233F87A2}" sibTransId="{14291F4C-B0D1-4648-A06E-4C91B36ECF5A}"/>
    <dgm:cxn modelId="{DAB408CF-701B-1D48-A141-FF94083A0C61}" srcId="{C1D4E0DA-2B95-544C-987E-01D3BB95039C}" destId="{8C9F0A13-97D6-FB46-8AD4-087A32F33F7A}" srcOrd="1" destOrd="0" parTransId="{03E6E931-6C21-2D47-AF34-194F1C3EA293}" sibTransId="{B90E34BC-3A16-614F-87C2-8D105AD7922E}"/>
    <dgm:cxn modelId="{99A6C12A-DCD6-5644-8355-30AA022BDF2F}" type="presOf" srcId="{5A7B07AC-E813-B246-BBA7-26B7FED39860}" destId="{70DF9A23-F493-B54E-83AB-8D7FD4B60861}" srcOrd="0" destOrd="0" presId="urn:microsoft.com/office/officeart/2005/8/layout/balance1"/>
    <dgm:cxn modelId="{54DD2540-37EA-2C42-B22F-F82AF0F9FF73}" srcId="{92CC579F-1B4F-9144-802A-DF78324584C8}" destId="{C1D4E0DA-2B95-544C-987E-01D3BB95039C}" srcOrd="0" destOrd="0" parTransId="{3942D5BA-E6D4-FE43-86AD-3DDA746F98B0}" sibTransId="{B5471403-8573-6544-825B-14D11D0C7A77}"/>
    <dgm:cxn modelId="{3573A164-C69D-864A-B882-905277AE63FF}" srcId="{C1D4E0DA-2B95-544C-987E-01D3BB95039C}" destId="{654D2A95-6423-804C-9AAF-84A077D78BA3}" srcOrd="0" destOrd="0" parTransId="{0E3215FA-8937-5E4D-A333-C813B471E0F0}" sibTransId="{9B96BCF5-43AA-9343-9BA5-FA2BE97EABF0}"/>
    <dgm:cxn modelId="{FCF46462-40D2-A548-B083-D9EBBDECD23B}" srcId="{5A7B07AC-E813-B246-BBA7-26B7FED39860}" destId="{83582AE6-C787-7141-855A-5EC6F4B4901F}" srcOrd="0" destOrd="0" parTransId="{DB71E73E-99F9-0240-9B50-1B44DE1AB353}" sibTransId="{0C5EECFC-02E7-D843-ADDB-8A635492683B}"/>
    <dgm:cxn modelId="{F8B29F93-96E4-5543-96EC-5F267144BB68}" type="presOf" srcId="{92CC579F-1B4F-9144-802A-DF78324584C8}" destId="{BC849099-181C-EE4A-9A12-2C3D9B977732}" srcOrd="0" destOrd="0" presId="urn:microsoft.com/office/officeart/2005/8/layout/balance1"/>
    <dgm:cxn modelId="{B3B39E6A-7751-F64B-8185-AC77D4EB2A0F}" type="presOf" srcId="{83582AE6-C787-7141-855A-5EC6F4B4901F}" destId="{AE35367F-8570-A749-8E37-1F5999E15C21}" srcOrd="0" destOrd="0" presId="urn:microsoft.com/office/officeart/2005/8/layout/balance1"/>
    <dgm:cxn modelId="{D398C8BE-5C2D-964E-8C1B-94F665E00CD5}" type="presOf" srcId="{3D3456B4-EE9B-C343-990D-269757DDECAA}" destId="{1A596829-0A8B-944F-9203-3E4A44F814CC}" srcOrd="0" destOrd="0" presId="urn:microsoft.com/office/officeart/2005/8/layout/balance1"/>
    <dgm:cxn modelId="{0A9EE8DC-E358-3343-8BD8-37FE79384895}" srcId="{5A7B07AC-E813-B246-BBA7-26B7FED39860}" destId="{3D3456B4-EE9B-C343-990D-269757DDECAA}" srcOrd="1" destOrd="0" parTransId="{2B361E18-A37C-6646-B019-91D166DE56FC}" sibTransId="{98EA0CB2-0F7F-8143-B8C3-E49B65A65CA0}"/>
    <dgm:cxn modelId="{9C5AC087-B97B-B845-9DF4-A0648402DFF7}" type="presOf" srcId="{654D2A95-6423-804C-9AAF-84A077D78BA3}" destId="{C867C512-D86A-AF46-A33C-4F8371A09525}" srcOrd="0" destOrd="0" presId="urn:microsoft.com/office/officeart/2005/8/layout/balance1"/>
    <dgm:cxn modelId="{3CBF8D3A-0149-A942-BA60-5D5FB313566C}" srcId="{92CC579F-1B4F-9144-802A-DF78324584C8}" destId="{5A7B07AC-E813-B246-BBA7-26B7FED39860}" srcOrd="1" destOrd="0" parTransId="{8E436929-0A5A-674C-B590-F7018CFC91E4}" sibTransId="{F7925349-02AA-4D47-A110-D9726AC08459}"/>
    <dgm:cxn modelId="{D132BB30-1F70-4F44-843C-316DD3646F15}" type="presOf" srcId="{C1D4E0DA-2B95-544C-987E-01D3BB95039C}" destId="{3711ABA1-5553-4540-930B-6CF5508BB2C6}" srcOrd="0" destOrd="0" presId="urn:microsoft.com/office/officeart/2005/8/layout/balance1"/>
    <dgm:cxn modelId="{1B559ABE-2CA0-8B45-BB43-F2FFE6066595}" type="presOf" srcId="{8C9F0A13-97D6-FB46-8AD4-087A32F33F7A}" destId="{293CEDC2-32D6-7547-9DEA-CFC1F0A9C985}" srcOrd="0" destOrd="0" presId="urn:microsoft.com/office/officeart/2005/8/layout/balance1"/>
    <dgm:cxn modelId="{C06177B7-4F39-6F4E-B2A1-FFA7D2EFE9CC}" type="presParOf" srcId="{BC849099-181C-EE4A-9A12-2C3D9B977732}" destId="{65F4F534-F4F5-4A4E-A6DB-AC0B43838EDD}" srcOrd="0" destOrd="0" presId="urn:microsoft.com/office/officeart/2005/8/layout/balance1"/>
    <dgm:cxn modelId="{5C6E4AAE-2547-F241-BA00-3BD8E4BAF5A4}" type="presParOf" srcId="{BC849099-181C-EE4A-9A12-2C3D9B977732}" destId="{70B015E7-5D94-6D46-865B-4793CC6FFA14}" srcOrd="1" destOrd="0" presId="urn:microsoft.com/office/officeart/2005/8/layout/balance1"/>
    <dgm:cxn modelId="{36557749-B391-3249-804B-37F6A8412792}" type="presParOf" srcId="{70B015E7-5D94-6D46-865B-4793CC6FFA14}" destId="{3711ABA1-5553-4540-930B-6CF5508BB2C6}" srcOrd="0" destOrd="0" presId="urn:microsoft.com/office/officeart/2005/8/layout/balance1"/>
    <dgm:cxn modelId="{C813CBE2-BE58-474B-BEB1-5A2B89AC6BC1}" type="presParOf" srcId="{70B015E7-5D94-6D46-865B-4793CC6FFA14}" destId="{70DF9A23-F493-B54E-83AB-8D7FD4B60861}" srcOrd="1" destOrd="0" presId="urn:microsoft.com/office/officeart/2005/8/layout/balance1"/>
    <dgm:cxn modelId="{EE2CEBDA-426E-9C4E-BCBC-7E74E5DEB9A5}" type="presParOf" srcId="{BC849099-181C-EE4A-9A12-2C3D9B977732}" destId="{CB936FDC-4466-DC4B-868C-A86FBA161CBB}" srcOrd="2" destOrd="0" presId="urn:microsoft.com/office/officeart/2005/8/layout/balance1"/>
    <dgm:cxn modelId="{EF82FE09-6204-BE49-B2C9-478FFA2C422A}" type="presParOf" srcId="{CB936FDC-4466-DC4B-868C-A86FBA161CBB}" destId="{D34570CF-1056-F647-8F91-FDE19C31FE57}" srcOrd="0" destOrd="0" presId="urn:microsoft.com/office/officeart/2005/8/layout/balance1"/>
    <dgm:cxn modelId="{1036441D-9FA2-DE4B-81F6-4E1E01A01455}" type="presParOf" srcId="{CB936FDC-4466-DC4B-868C-A86FBA161CBB}" destId="{5420BD12-3017-D146-8A6A-C2698CC6856D}" srcOrd="1" destOrd="0" presId="urn:microsoft.com/office/officeart/2005/8/layout/balance1"/>
    <dgm:cxn modelId="{E9C5FBDE-945F-A246-B289-BDA76D17318E}" type="presParOf" srcId="{CB936FDC-4466-DC4B-868C-A86FBA161CBB}" destId="{BF0D1655-7654-714A-AFD5-A65D849248C0}" srcOrd="2" destOrd="0" presId="urn:microsoft.com/office/officeart/2005/8/layout/balance1"/>
    <dgm:cxn modelId="{3154E611-453E-A844-86E1-2101F6B8637C}" type="presParOf" srcId="{CB936FDC-4466-DC4B-868C-A86FBA161CBB}" destId="{AE35367F-8570-A749-8E37-1F5999E15C21}" srcOrd="3" destOrd="0" presId="urn:microsoft.com/office/officeart/2005/8/layout/balance1"/>
    <dgm:cxn modelId="{FE1D8A29-A04C-1D4D-86C4-DB65B27ADC99}" type="presParOf" srcId="{CB936FDC-4466-DC4B-868C-A86FBA161CBB}" destId="{1A596829-0A8B-944F-9203-3E4A44F814CC}" srcOrd="4" destOrd="0" presId="urn:microsoft.com/office/officeart/2005/8/layout/balance1"/>
    <dgm:cxn modelId="{63596E46-ACFF-3644-A966-47DBC476A53F}" type="presParOf" srcId="{CB936FDC-4466-DC4B-868C-A86FBA161CBB}" destId="{2BB10EA2-DF0A-F944-AF12-199CFFC2446A}" srcOrd="5" destOrd="0" presId="urn:microsoft.com/office/officeart/2005/8/layout/balance1"/>
    <dgm:cxn modelId="{844F856B-EEF7-AC43-915F-1C957603B1D4}" type="presParOf" srcId="{CB936FDC-4466-DC4B-868C-A86FBA161CBB}" destId="{C867C512-D86A-AF46-A33C-4F8371A09525}" srcOrd="6" destOrd="0" presId="urn:microsoft.com/office/officeart/2005/8/layout/balance1"/>
    <dgm:cxn modelId="{CE4259A9-FD47-9742-8422-84532CA63D8C}" type="presParOf" srcId="{CB936FDC-4466-DC4B-868C-A86FBA161CBB}" destId="{293CEDC2-32D6-7547-9DEA-CFC1F0A9C985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33D8CC-D4AF-9645-BE52-068F72296616}" type="doc">
      <dgm:prSet loTypeId="urn:microsoft.com/office/officeart/2005/8/layout/pyramid2" loCatId="pyramid" qsTypeId="urn:microsoft.com/office/officeart/2005/8/quickstyle/simple4" qsCatId="simple" csTypeId="urn:microsoft.com/office/officeart/2005/8/colors/accent2_4" csCatId="accent2" phldr="1"/>
      <dgm:spPr/>
    </dgm:pt>
    <dgm:pt modelId="{E7FAE926-8251-2C44-B8FC-6DE955BCCE20}">
      <dgm:prSet phldrT="[Text]"/>
      <dgm:spPr/>
      <dgm:t>
        <a:bodyPr/>
        <a:lstStyle/>
        <a:p>
          <a:r>
            <a:rPr lang="en-US" b="1" dirty="0" smtClean="0">
              <a:solidFill>
                <a:schemeClr val="accent2">
                  <a:lumMod val="50000"/>
                </a:schemeClr>
              </a:solidFill>
            </a:rPr>
            <a:t>Child status</a:t>
          </a:r>
          <a:endParaRPr lang="en-US" b="1" dirty="0">
            <a:solidFill>
              <a:schemeClr val="accent2">
                <a:lumMod val="50000"/>
              </a:schemeClr>
            </a:solidFill>
          </a:endParaRPr>
        </a:p>
      </dgm:t>
    </dgm:pt>
    <dgm:pt modelId="{C091157F-07BD-1A41-949B-04E94CF99718}" type="parTrans" cxnId="{FC9AD740-B16A-AE41-9B30-E1B254BF8322}">
      <dgm:prSet/>
      <dgm:spPr/>
      <dgm:t>
        <a:bodyPr/>
        <a:lstStyle/>
        <a:p>
          <a:endParaRPr lang="en-US"/>
        </a:p>
      </dgm:t>
    </dgm:pt>
    <dgm:pt modelId="{E90D7539-4D23-A44B-A61F-A0891453D69F}" type="sibTrans" cxnId="{FC9AD740-B16A-AE41-9B30-E1B254BF8322}">
      <dgm:prSet/>
      <dgm:spPr/>
      <dgm:t>
        <a:bodyPr/>
        <a:lstStyle/>
        <a:p>
          <a:endParaRPr lang="en-US"/>
        </a:p>
      </dgm:t>
    </dgm:pt>
    <dgm:pt modelId="{DAA6A46C-D9BC-D74F-9251-FE7B6BE6D5E5}">
      <dgm:prSet phldrT="[Text]"/>
      <dgm:spPr/>
      <dgm:t>
        <a:bodyPr/>
        <a:lstStyle/>
        <a:p>
          <a:r>
            <a:rPr lang="en-US" b="1" dirty="0" smtClean="0"/>
            <a:t>Parent status</a:t>
          </a:r>
          <a:endParaRPr lang="en-US" b="1" dirty="0"/>
        </a:p>
      </dgm:t>
    </dgm:pt>
    <dgm:pt modelId="{4F57C3F2-CE27-FE48-A8D7-3CD77DE6764D}" type="parTrans" cxnId="{64A5FF68-FC04-7F43-8F5F-1A977770601B}">
      <dgm:prSet/>
      <dgm:spPr/>
      <dgm:t>
        <a:bodyPr/>
        <a:lstStyle/>
        <a:p>
          <a:endParaRPr lang="en-US"/>
        </a:p>
      </dgm:t>
    </dgm:pt>
    <dgm:pt modelId="{A5893B58-0EB7-8C4A-8580-7C7C6BE5762A}" type="sibTrans" cxnId="{64A5FF68-FC04-7F43-8F5F-1A977770601B}">
      <dgm:prSet/>
      <dgm:spPr/>
      <dgm:t>
        <a:bodyPr/>
        <a:lstStyle/>
        <a:p>
          <a:endParaRPr lang="en-US"/>
        </a:p>
      </dgm:t>
    </dgm:pt>
    <dgm:pt modelId="{C7033621-2BE8-7C44-ACDB-E161CFB0D58A}">
      <dgm:prSet phldrT="[Text]"/>
      <dgm:spPr/>
      <dgm:t>
        <a:bodyPr/>
        <a:lstStyle/>
        <a:p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WHO Guidelines</a:t>
          </a:r>
          <a:endParaRPr lang="en-US" b="1" dirty="0">
            <a:solidFill>
              <a:schemeClr val="accent6">
                <a:lumMod val="75000"/>
              </a:schemeClr>
            </a:solidFill>
          </a:endParaRPr>
        </a:p>
      </dgm:t>
    </dgm:pt>
    <dgm:pt modelId="{A533F275-7500-C044-898E-344D70501617}" type="parTrans" cxnId="{6662DF01-D49D-9043-AE5F-7B98DE53FAD1}">
      <dgm:prSet/>
      <dgm:spPr/>
      <dgm:t>
        <a:bodyPr/>
        <a:lstStyle/>
        <a:p>
          <a:endParaRPr lang="en-US"/>
        </a:p>
      </dgm:t>
    </dgm:pt>
    <dgm:pt modelId="{55B81481-42E5-184E-923D-88233ADDDE43}" type="sibTrans" cxnId="{6662DF01-D49D-9043-AE5F-7B98DE53FAD1}">
      <dgm:prSet/>
      <dgm:spPr/>
      <dgm:t>
        <a:bodyPr/>
        <a:lstStyle/>
        <a:p>
          <a:endParaRPr lang="en-US"/>
        </a:p>
      </dgm:t>
    </dgm:pt>
    <dgm:pt modelId="{B6CAA4FF-9BF8-D34D-AA9B-9007BCDB60CD}" type="pres">
      <dgm:prSet presAssocID="{BA33D8CC-D4AF-9645-BE52-068F72296616}" presName="compositeShape" presStyleCnt="0">
        <dgm:presLayoutVars>
          <dgm:dir/>
          <dgm:resizeHandles/>
        </dgm:presLayoutVars>
      </dgm:prSet>
      <dgm:spPr/>
    </dgm:pt>
    <dgm:pt modelId="{CB427DB6-68BF-C348-BD7F-6A41AB372078}" type="pres">
      <dgm:prSet presAssocID="{BA33D8CC-D4AF-9645-BE52-068F72296616}" presName="pyramid" presStyleLbl="node1" presStyleIdx="0" presStyleCnt="1"/>
      <dgm:spPr/>
    </dgm:pt>
    <dgm:pt modelId="{EA88928D-1AF4-6049-A81F-E80242E49ACC}" type="pres">
      <dgm:prSet presAssocID="{BA33D8CC-D4AF-9645-BE52-068F72296616}" presName="theList" presStyleCnt="0"/>
      <dgm:spPr/>
    </dgm:pt>
    <dgm:pt modelId="{8DB8A190-23F8-7943-9BE8-6B65C2AB33DC}" type="pres">
      <dgm:prSet presAssocID="{E7FAE926-8251-2C44-B8FC-6DE955BCCE2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11FDA-57FC-2544-B475-5DDE063EE964}" type="pres">
      <dgm:prSet presAssocID="{E7FAE926-8251-2C44-B8FC-6DE955BCCE20}" presName="aSpace" presStyleCnt="0"/>
      <dgm:spPr/>
    </dgm:pt>
    <dgm:pt modelId="{1283A9EA-0129-F54D-A78E-DCF16C810C63}" type="pres">
      <dgm:prSet presAssocID="{DAA6A46C-D9BC-D74F-9251-FE7B6BE6D5E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A0E15-CB9C-9048-9E5D-4DF162862169}" type="pres">
      <dgm:prSet presAssocID="{DAA6A46C-D9BC-D74F-9251-FE7B6BE6D5E5}" presName="aSpace" presStyleCnt="0"/>
      <dgm:spPr/>
    </dgm:pt>
    <dgm:pt modelId="{7909DA5E-2661-1045-94C3-BE15A978BFF0}" type="pres">
      <dgm:prSet presAssocID="{C7033621-2BE8-7C44-ACDB-E161CFB0D58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F251C-4980-7249-A9DC-8562B4B7EC47}" type="pres">
      <dgm:prSet presAssocID="{C7033621-2BE8-7C44-ACDB-E161CFB0D58A}" presName="aSpace" presStyleCnt="0"/>
      <dgm:spPr/>
    </dgm:pt>
  </dgm:ptLst>
  <dgm:cxnLst>
    <dgm:cxn modelId="{66C2EE08-8A7D-0942-9D02-4EC162B7C10B}" type="presOf" srcId="{C7033621-2BE8-7C44-ACDB-E161CFB0D58A}" destId="{7909DA5E-2661-1045-94C3-BE15A978BFF0}" srcOrd="0" destOrd="0" presId="urn:microsoft.com/office/officeart/2005/8/layout/pyramid2"/>
    <dgm:cxn modelId="{5E2F1207-0BD6-8F42-A7F1-0375507103C5}" type="presOf" srcId="{E7FAE926-8251-2C44-B8FC-6DE955BCCE20}" destId="{8DB8A190-23F8-7943-9BE8-6B65C2AB33DC}" srcOrd="0" destOrd="0" presId="urn:microsoft.com/office/officeart/2005/8/layout/pyramid2"/>
    <dgm:cxn modelId="{981CA97A-EFA6-1344-BB67-72EA2A6D6BE7}" type="presOf" srcId="{BA33D8CC-D4AF-9645-BE52-068F72296616}" destId="{B6CAA4FF-9BF8-D34D-AA9B-9007BCDB60CD}" srcOrd="0" destOrd="0" presId="urn:microsoft.com/office/officeart/2005/8/layout/pyramid2"/>
    <dgm:cxn modelId="{64A5FF68-FC04-7F43-8F5F-1A977770601B}" srcId="{BA33D8CC-D4AF-9645-BE52-068F72296616}" destId="{DAA6A46C-D9BC-D74F-9251-FE7B6BE6D5E5}" srcOrd="1" destOrd="0" parTransId="{4F57C3F2-CE27-FE48-A8D7-3CD77DE6764D}" sibTransId="{A5893B58-0EB7-8C4A-8580-7C7C6BE5762A}"/>
    <dgm:cxn modelId="{6662DF01-D49D-9043-AE5F-7B98DE53FAD1}" srcId="{BA33D8CC-D4AF-9645-BE52-068F72296616}" destId="{C7033621-2BE8-7C44-ACDB-E161CFB0D58A}" srcOrd="2" destOrd="0" parTransId="{A533F275-7500-C044-898E-344D70501617}" sibTransId="{55B81481-42E5-184E-923D-88233ADDDE43}"/>
    <dgm:cxn modelId="{BBB0329C-B59C-DA43-999A-02CBC5ED83B2}" type="presOf" srcId="{DAA6A46C-D9BC-D74F-9251-FE7B6BE6D5E5}" destId="{1283A9EA-0129-F54D-A78E-DCF16C810C63}" srcOrd="0" destOrd="0" presId="urn:microsoft.com/office/officeart/2005/8/layout/pyramid2"/>
    <dgm:cxn modelId="{FC9AD740-B16A-AE41-9B30-E1B254BF8322}" srcId="{BA33D8CC-D4AF-9645-BE52-068F72296616}" destId="{E7FAE926-8251-2C44-B8FC-6DE955BCCE20}" srcOrd="0" destOrd="0" parTransId="{C091157F-07BD-1A41-949B-04E94CF99718}" sibTransId="{E90D7539-4D23-A44B-A61F-A0891453D69F}"/>
    <dgm:cxn modelId="{6CB8A9C5-8DAA-9743-BA33-0D4340B75225}" type="presParOf" srcId="{B6CAA4FF-9BF8-D34D-AA9B-9007BCDB60CD}" destId="{CB427DB6-68BF-C348-BD7F-6A41AB372078}" srcOrd="0" destOrd="0" presId="urn:microsoft.com/office/officeart/2005/8/layout/pyramid2"/>
    <dgm:cxn modelId="{726897D6-43D8-6048-AAFD-D22375973194}" type="presParOf" srcId="{B6CAA4FF-9BF8-D34D-AA9B-9007BCDB60CD}" destId="{EA88928D-1AF4-6049-A81F-E80242E49ACC}" srcOrd="1" destOrd="0" presId="urn:microsoft.com/office/officeart/2005/8/layout/pyramid2"/>
    <dgm:cxn modelId="{CE13AA67-CEB3-EB43-B522-56B8785BFA52}" type="presParOf" srcId="{EA88928D-1AF4-6049-A81F-E80242E49ACC}" destId="{8DB8A190-23F8-7943-9BE8-6B65C2AB33DC}" srcOrd="0" destOrd="0" presId="urn:microsoft.com/office/officeart/2005/8/layout/pyramid2"/>
    <dgm:cxn modelId="{BFCF5E67-79E6-8549-99CD-248AF50D15ED}" type="presParOf" srcId="{EA88928D-1AF4-6049-A81F-E80242E49ACC}" destId="{E1011FDA-57FC-2544-B475-5DDE063EE964}" srcOrd="1" destOrd="0" presId="urn:microsoft.com/office/officeart/2005/8/layout/pyramid2"/>
    <dgm:cxn modelId="{B133AB21-CF7D-8A43-9E37-5F311A9BB7F8}" type="presParOf" srcId="{EA88928D-1AF4-6049-A81F-E80242E49ACC}" destId="{1283A9EA-0129-F54D-A78E-DCF16C810C63}" srcOrd="2" destOrd="0" presId="urn:microsoft.com/office/officeart/2005/8/layout/pyramid2"/>
    <dgm:cxn modelId="{BDC232DD-FA79-BF4D-B7D0-F4760884D498}" type="presParOf" srcId="{EA88928D-1AF4-6049-A81F-E80242E49ACC}" destId="{1DAA0E15-CB9C-9048-9E5D-4DF162862169}" srcOrd="3" destOrd="0" presId="urn:microsoft.com/office/officeart/2005/8/layout/pyramid2"/>
    <dgm:cxn modelId="{8113D9D1-5817-DF44-9E9F-9E617D8FE3FE}" type="presParOf" srcId="{EA88928D-1AF4-6049-A81F-E80242E49ACC}" destId="{7909DA5E-2661-1045-94C3-BE15A978BFF0}" srcOrd="4" destOrd="0" presId="urn:microsoft.com/office/officeart/2005/8/layout/pyramid2"/>
    <dgm:cxn modelId="{DAD863B1-DE93-D34D-ABF7-49C2D969B758}" type="presParOf" srcId="{EA88928D-1AF4-6049-A81F-E80242E49ACC}" destId="{29BF251C-4980-7249-A9DC-8562B4B7EC4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F622DB-012E-234C-9F59-7BDB7EF67C90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8B44FF1-2EBD-4A46-9EAE-BE3B9D64FC1B}">
      <dgm:prSet phldrT="[Text]" custT="1"/>
      <dgm:spPr>
        <a:solidFill>
          <a:srgbClr val="009949"/>
        </a:solidFill>
        <a:ln w="12700">
          <a:solidFill>
            <a:schemeClr val="bg2"/>
          </a:solidFill>
        </a:ln>
      </dgm:spPr>
      <dgm:t>
        <a:bodyPr/>
        <a:lstStyle/>
        <a:p>
          <a:r>
            <a:rPr lang="en-GB" sz="18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Domestic violence</a:t>
          </a:r>
        </a:p>
      </dgm:t>
    </dgm:pt>
    <dgm:pt modelId="{CB00080D-340B-5A46-8C23-B829A4B3FFFD}" type="parTrans" cxnId="{02952B0E-511A-2F41-A13D-1A2C28E0E263}">
      <dgm:prSet/>
      <dgm:spPr/>
      <dgm:t>
        <a:bodyPr/>
        <a:lstStyle/>
        <a:p>
          <a:endParaRPr lang="en-GB"/>
        </a:p>
      </dgm:t>
    </dgm:pt>
    <dgm:pt modelId="{C7D8CECD-FD62-5C47-AEF5-927A3DC76144}" type="sibTrans" cxnId="{02952B0E-511A-2F41-A13D-1A2C28E0E263}">
      <dgm:prSet/>
      <dgm:spPr/>
      <dgm:t>
        <a:bodyPr/>
        <a:lstStyle/>
        <a:p>
          <a:endParaRPr lang="en-GB"/>
        </a:p>
      </dgm:t>
    </dgm:pt>
    <dgm:pt modelId="{E1F2A3A0-78F3-8C4F-99F6-BD59580349CC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lang="en-GB" sz="1300" dirty="0">
              <a:latin typeface="Arial" charset="0"/>
              <a:ea typeface="Arial" charset="0"/>
              <a:cs typeface="Arial" charset="0"/>
            </a:rPr>
            <a:t>Child depression</a:t>
          </a:r>
        </a:p>
      </dgm:t>
    </dgm:pt>
    <dgm:pt modelId="{FB36D173-CC14-9F47-AB64-BC0C7A4F46C7}" type="parTrans" cxnId="{2E4E0502-1E0E-2849-96ED-A61B1842A05B}">
      <dgm:prSet/>
      <dgm:spPr>
        <a:ln w="19050">
          <a:solidFill>
            <a:schemeClr val="tx1"/>
          </a:solidFill>
          <a:prstDash val="sysDot"/>
        </a:ln>
      </dgm:spPr>
      <dgm:t>
        <a:bodyPr/>
        <a:lstStyle/>
        <a:p>
          <a:endParaRPr lang="en-GB"/>
        </a:p>
      </dgm:t>
    </dgm:pt>
    <dgm:pt modelId="{33D53F9D-16AF-124B-A326-7599B0951890}" type="sibTrans" cxnId="{2E4E0502-1E0E-2849-96ED-A61B1842A05B}">
      <dgm:prSet/>
      <dgm:spPr/>
      <dgm:t>
        <a:bodyPr/>
        <a:lstStyle/>
        <a:p>
          <a:endParaRPr lang="en-GB"/>
        </a:p>
      </dgm:t>
    </dgm:pt>
    <dgm:pt modelId="{3400AA98-3260-884A-A3F3-9EA0D0FD6D06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lang="en-GB" sz="1300" dirty="0">
              <a:latin typeface="Arial" charset="0"/>
              <a:ea typeface="Arial" charset="0"/>
              <a:cs typeface="Arial" charset="0"/>
            </a:rPr>
            <a:t>Trauma symptoms</a:t>
          </a:r>
        </a:p>
      </dgm:t>
    </dgm:pt>
    <dgm:pt modelId="{2B734A9A-BDF5-EE4E-AA42-8C36ABC48CF4}" type="parTrans" cxnId="{78A65CE0-34E3-4D48-B089-23264B5F433A}">
      <dgm:prSet/>
      <dgm:spPr>
        <a:ln w="19050">
          <a:solidFill>
            <a:schemeClr val="tx1"/>
          </a:solidFill>
          <a:prstDash val="sysDot"/>
        </a:ln>
      </dgm:spPr>
      <dgm:t>
        <a:bodyPr/>
        <a:lstStyle/>
        <a:p>
          <a:endParaRPr lang="en-GB"/>
        </a:p>
      </dgm:t>
    </dgm:pt>
    <dgm:pt modelId="{151A4CB2-FB55-5D47-A6B0-4F22EE05F26D}" type="sibTrans" cxnId="{78A65CE0-34E3-4D48-B089-23264B5F433A}">
      <dgm:prSet/>
      <dgm:spPr/>
      <dgm:t>
        <a:bodyPr/>
        <a:lstStyle/>
        <a:p>
          <a:endParaRPr lang="en-GB"/>
        </a:p>
      </dgm:t>
    </dgm:pt>
    <dgm:pt modelId="{98E16B63-9F9E-6146-858D-D55F6D32B419}">
      <dgm:prSet phldrT="[Text]" custT="1"/>
      <dgm:spPr>
        <a:solidFill>
          <a:srgbClr val="009949">
            <a:alpha val="75000"/>
          </a:srgbClr>
        </a:solidFill>
        <a:ln w="12700">
          <a:solidFill>
            <a:schemeClr val="bg2"/>
          </a:solidFill>
        </a:ln>
      </dgm:spPr>
      <dgm:t>
        <a:bodyPr/>
        <a:lstStyle/>
        <a:p>
          <a:r>
            <a:rPr lang="en-GB" sz="18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Harsh physical discipline</a:t>
          </a:r>
        </a:p>
      </dgm:t>
    </dgm:pt>
    <dgm:pt modelId="{552C8D18-2E32-9B46-93C0-F90842911F27}" type="parTrans" cxnId="{57119319-BC5D-E841-BBA5-CF4887DAC7F2}">
      <dgm:prSet/>
      <dgm:spPr/>
      <dgm:t>
        <a:bodyPr/>
        <a:lstStyle/>
        <a:p>
          <a:endParaRPr lang="en-GB"/>
        </a:p>
      </dgm:t>
    </dgm:pt>
    <dgm:pt modelId="{8D5DC840-34A1-A74A-A503-453639C4382B}" type="sibTrans" cxnId="{57119319-BC5D-E841-BBA5-CF4887DAC7F2}">
      <dgm:prSet/>
      <dgm:spPr/>
      <dgm:t>
        <a:bodyPr/>
        <a:lstStyle/>
        <a:p>
          <a:endParaRPr lang="en-GB"/>
        </a:p>
      </dgm:t>
    </dgm:pt>
    <dgm:pt modelId="{A65F14DF-16C8-EF40-8D3B-2F10833F83F7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lang="en-GB" sz="1300" dirty="0">
              <a:latin typeface="Arial" charset="0"/>
              <a:ea typeface="Arial" charset="0"/>
              <a:cs typeface="Arial" charset="0"/>
            </a:rPr>
            <a:t>Problem behaviours</a:t>
          </a:r>
        </a:p>
      </dgm:t>
    </dgm:pt>
    <dgm:pt modelId="{88FE6EF1-27AD-BF4E-B1B3-A998F77F4946}" type="parTrans" cxnId="{EDA8018F-8DB4-F247-9401-C2F7DD1FD420}">
      <dgm:prSet/>
      <dgm:spPr>
        <a:ln w="19050">
          <a:solidFill>
            <a:schemeClr val="tx1"/>
          </a:solidFill>
          <a:prstDash val="sysDot"/>
        </a:ln>
      </dgm:spPr>
      <dgm:t>
        <a:bodyPr/>
        <a:lstStyle/>
        <a:p>
          <a:endParaRPr lang="en-GB"/>
        </a:p>
      </dgm:t>
    </dgm:pt>
    <dgm:pt modelId="{630CC7A7-C78F-E24E-957B-22A389A4B6FB}" type="sibTrans" cxnId="{EDA8018F-8DB4-F247-9401-C2F7DD1FD420}">
      <dgm:prSet/>
      <dgm:spPr/>
      <dgm:t>
        <a:bodyPr/>
        <a:lstStyle/>
        <a:p>
          <a:endParaRPr lang="en-GB"/>
        </a:p>
      </dgm:t>
    </dgm:pt>
    <dgm:pt modelId="{217198B0-24DC-6D40-A575-505CACB05B0A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lang="en-GB" sz="1300" dirty="0">
              <a:latin typeface="Arial" charset="0"/>
              <a:ea typeface="Arial" charset="0"/>
              <a:cs typeface="Arial" charset="0"/>
            </a:rPr>
            <a:t>Self-esteem</a:t>
          </a:r>
        </a:p>
      </dgm:t>
    </dgm:pt>
    <dgm:pt modelId="{E81568E0-DE8D-F241-8B77-9B0E9B35E929}" type="parTrans" cxnId="{11233160-B966-C644-8102-804EE6C96BAB}">
      <dgm:prSet/>
      <dgm:spPr>
        <a:ln w="19050">
          <a:prstDash val="sysDot"/>
        </a:ln>
      </dgm:spPr>
      <dgm:t>
        <a:bodyPr/>
        <a:lstStyle/>
        <a:p>
          <a:endParaRPr lang="en-GB"/>
        </a:p>
      </dgm:t>
    </dgm:pt>
    <dgm:pt modelId="{EC914B43-F313-1B48-934D-FFC4164E04B8}" type="sibTrans" cxnId="{11233160-B966-C644-8102-804EE6C96BAB}">
      <dgm:prSet/>
      <dgm:spPr/>
      <dgm:t>
        <a:bodyPr/>
        <a:lstStyle/>
        <a:p>
          <a:endParaRPr lang="en-GB"/>
        </a:p>
      </dgm:t>
    </dgm:pt>
    <dgm:pt modelId="{913D699C-EEC1-8D4D-871B-04AF82D9BBBD}">
      <dgm:prSet phldrT="[Text]" custT="1"/>
      <dgm:spPr>
        <a:solidFill>
          <a:srgbClr val="009949">
            <a:alpha val="25000"/>
          </a:srgbClr>
        </a:solidFill>
        <a:ln w="12700">
          <a:solidFill>
            <a:schemeClr val="bg2"/>
          </a:solidFill>
        </a:ln>
      </dgm:spPr>
      <dgm:t>
        <a:bodyPr/>
        <a:lstStyle/>
        <a:p>
          <a:r>
            <a:rPr lang="en-GB" sz="18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Community violence</a:t>
          </a:r>
        </a:p>
      </dgm:t>
    </dgm:pt>
    <dgm:pt modelId="{D2E9AB8C-9649-204A-9879-D3F77BB982CD}" type="parTrans" cxnId="{C8572E5C-B2AD-A349-A229-E47CA4281AC0}">
      <dgm:prSet/>
      <dgm:spPr/>
      <dgm:t>
        <a:bodyPr/>
        <a:lstStyle/>
        <a:p>
          <a:endParaRPr lang="en-GB"/>
        </a:p>
      </dgm:t>
    </dgm:pt>
    <dgm:pt modelId="{C3246DB9-8255-1F41-906E-92E3B4A006FE}" type="sibTrans" cxnId="{C8572E5C-B2AD-A349-A229-E47CA4281AC0}">
      <dgm:prSet/>
      <dgm:spPr/>
      <dgm:t>
        <a:bodyPr/>
        <a:lstStyle/>
        <a:p>
          <a:endParaRPr lang="en-GB"/>
        </a:p>
      </dgm:t>
    </dgm:pt>
    <dgm:pt modelId="{18A20AA1-0BC7-AF4D-9C00-ECD2ECE5F94C}">
      <dgm:prSet phldrT="[Text]" custT="1"/>
      <dgm:spPr>
        <a:solidFill>
          <a:srgbClr val="009949">
            <a:alpha val="50000"/>
          </a:srgbClr>
        </a:solidFill>
        <a:ln w="12700">
          <a:solidFill>
            <a:schemeClr val="bg2"/>
          </a:solidFill>
        </a:ln>
      </dgm:spPr>
      <dgm:t>
        <a:bodyPr/>
        <a:lstStyle/>
        <a:p>
          <a:r>
            <a: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Harsh psychological discipline</a:t>
          </a:r>
        </a:p>
      </dgm:t>
    </dgm:pt>
    <dgm:pt modelId="{9B30782B-60C9-0F4B-8E7F-6E9D96FFE2F3}" type="parTrans" cxnId="{8CF2F31F-48D3-5845-A386-621E83784FCF}">
      <dgm:prSet/>
      <dgm:spPr/>
      <dgm:t>
        <a:bodyPr/>
        <a:lstStyle/>
        <a:p>
          <a:endParaRPr lang="en-GB"/>
        </a:p>
      </dgm:t>
    </dgm:pt>
    <dgm:pt modelId="{AB8E0A21-77C3-F542-8D7A-961181614204}" type="sibTrans" cxnId="{8CF2F31F-48D3-5845-A386-621E83784FCF}">
      <dgm:prSet/>
      <dgm:spPr/>
      <dgm:t>
        <a:bodyPr/>
        <a:lstStyle/>
        <a:p>
          <a:endParaRPr lang="en-GB"/>
        </a:p>
      </dgm:t>
    </dgm:pt>
    <dgm:pt modelId="{04223737-5205-AD4F-AD16-44FBE46BF059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lang="en-GB" sz="1300" dirty="0">
              <a:latin typeface="Arial" charset="0"/>
              <a:ea typeface="Arial" charset="0"/>
              <a:cs typeface="Arial" charset="0"/>
            </a:rPr>
            <a:t>Problem behaviours</a:t>
          </a:r>
        </a:p>
      </dgm:t>
    </dgm:pt>
    <dgm:pt modelId="{130D5EAA-04EC-6742-8B7C-E0191F28567B}" type="parTrans" cxnId="{5FD881F3-04E5-8A4F-ACE5-949C68B35030}">
      <dgm:prSet/>
      <dgm:spPr>
        <a:ln w="19050">
          <a:prstDash val="sysDot"/>
        </a:ln>
      </dgm:spPr>
      <dgm:t>
        <a:bodyPr/>
        <a:lstStyle/>
        <a:p>
          <a:endParaRPr lang="en-GB"/>
        </a:p>
      </dgm:t>
    </dgm:pt>
    <dgm:pt modelId="{B8A3D25D-4D61-5547-A427-BA7DF1C4E60D}" type="sibTrans" cxnId="{5FD881F3-04E5-8A4F-ACE5-949C68B35030}">
      <dgm:prSet/>
      <dgm:spPr/>
      <dgm:t>
        <a:bodyPr/>
        <a:lstStyle/>
        <a:p>
          <a:endParaRPr lang="en-GB"/>
        </a:p>
      </dgm:t>
    </dgm:pt>
    <dgm:pt modelId="{FFB429C5-42FA-EB42-B6C6-F7F0A9DBE279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lang="en-GB" sz="1300" dirty="0">
              <a:latin typeface="Arial" charset="0"/>
              <a:ea typeface="Arial" charset="0"/>
              <a:cs typeface="Arial" charset="0"/>
            </a:rPr>
            <a:t>Self-esteem</a:t>
          </a:r>
        </a:p>
      </dgm:t>
    </dgm:pt>
    <dgm:pt modelId="{9EF8FE51-2EA2-E847-A458-A5E8FF3B36BE}" type="parTrans" cxnId="{E0FC7521-4EAE-C440-A616-A73FAD017BE8}">
      <dgm:prSet/>
      <dgm:spPr>
        <a:ln w="19050">
          <a:solidFill>
            <a:schemeClr val="tx1"/>
          </a:solidFill>
          <a:prstDash val="sysDot"/>
        </a:ln>
      </dgm:spPr>
      <dgm:t>
        <a:bodyPr/>
        <a:lstStyle/>
        <a:p>
          <a:endParaRPr lang="en-GB"/>
        </a:p>
      </dgm:t>
    </dgm:pt>
    <dgm:pt modelId="{8E867262-97BD-B44C-80A6-26F34579BEA6}" type="sibTrans" cxnId="{E0FC7521-4EAE-C440-A616-A73FAD017BE8}">
      <dgm:prSet/>
      <dgm:spPr/>
      <dgm:t>
        <a:bodyPr/>
        <a:lstStyle/>
        <a:p>
          <a:endParaRPr lang="en-GB"/>
        </a:p>
      </dgm:t>
    </dgm:pt>
    <dgm:pt modelId="{BA3775E1-AF03-3D46-ACB3-08FAFA258C4B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lang="en-GB" sz="1300" dirty="0">
              <a:latin typeface="Arial" charset="0"/>
              <a:ea typeface="Arial" charset="0"/>
              <a:cs typeface="Arial" charset="0"/>
            </a:rPr>
            <a:t>Problem behaviours</a:t>
          </a:r>
        </a:p>
      </dgm:t>
    </dgm:pt>
    <dgm:pt modelId="{C4F91B3D-7939-744B-A5E3-424DC78DB858}" type="parTrans" cxnId="{E8942BB0-0E11-9643-8B0C-A0752CA50586}">
      <dgm:prSet/>
      <dgm:spPr>
        <a:ln w="19050">
          <a:solidFill>
            <a:schemeClr val="tx1"/>
          </a:solidFill>
          <a:prstDash val="sysDot"/>
        </a:ln>
      </dgm:spPr>
      <dgm:t>
        <a:bodyPr/>
        <a:lstStyle/>
        <a:p>
          <a:endParaRPr lang="en-GB"/>
        </a:p>
      </dgm:t>
    </dgm:pt>
    <dgm:pt modelId="{CA7E54FA-0C67-5040-8679-72E8400CCB1F}" type="sibTrans" cxnId="{E8942BB0-0E11-9643-8B0C-A0752CA50586}">
      <dgm:prSet/>
      <dgm:spPr/>
      <dgm:t>
        <a:bodyPr/>
        <a:lstStyle/>
        <a:p>
          <a:endParaRPr lang="en-GB"/>
        </a:p>
      </dgm:t>
    </dgm:pt>
    <dgm:pt modelId="{F1DB5A5B-1279-EE47-B73C-98B733028B80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lang="en-GB" sz="1300" dirty="0">
              <a:latin typeface="Arial" charset="0"/>
              <a:ea typeface="Arial" charset="0"/>
              <a:cs typeface="Arial" charset="0"/>
            </a:rPr>
            <a:t>Self-esteem</a:t>
          </a:r>
        </a:p>
      </dgm:t>
    </dgm:pt>
    <dgm:pt modelId="{90E1C050-DAAD-2140-9FBC-DC1B6DE7B33A}" type="parTrans" cxnId="{253B11E8-BA5A-A746-BA1B-18446735653D}">
      <dgm:prSet/>
      <dgm:spPr>
        <a:ln w="19050">
          <a:prstDash val="sysDot"/>
        </a:ln>
      </dgm:spPr>
      <dgm:t>
        <a:bodyPr/>
        <a:lstStyle/>
        <a:p>
          <a:endParaRPr lang="en-GB"/>
        </a:p>
      </dgm:t>
    </dgm:pt>
    <dgm:pt modelId="{B1FAE82A-38EB-4E49-A038-3B8267268652}" type="sibTrans" cxnId="{253B11E8-BA5A-A746-BA1B-18446735653D}">
      <dgm:prSet/>
      <dgm:spPr/>
      <dgm:t>
        <a:bodyPr/>
        <a:lstStyle/>
        <a:p>
          <a:endParaRPr lang="en-GB"/>
        </a:p>
      </dgm:t>
    </dgm:pt>
    <dgm:pt modelId="{D222E24E-1AC1-FD43-A36C-647AFAB5F98B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lang="en-GB" sz="1300" dirty="0">
              <a:latin typeface="Arial" charset="0"/>
              <a:ea typeface="Arial" charset="0"/>
              <a:cs typeface="Arial" charset="0"/>
            </a:rPr>
            <a:t>Trauma symptoms</a:t>
          </a:r>
        </a:p>
      </dgm:t>
    </dgm:pt>
    <dgm:pt modelId="{667AC883-C703-1B4F-9CD6-C8B5A774EBC8}" type="parTrans" cxnId="{7795782F-C831-A947-A9C2-DD79A7E1FA3A}">
      <dgm:prSet/>
      <dgm:spPr>
        <a:ln w="19050">
          <a:solidFill>
            <a:schemeClr val="tx1"/>
          </a:solidFill>
          <a:prstDash val="sysDot"/>
        </a:ln>
      </dgm:spPr>
      <dgm:t>
        <a:bodyPr/>
        <a:lstStyle/>
        <a:p>
          <a:endParaRPr lang="en-GB"/>
        </a:p>
      </dgm:t>
    </dgm:pt>
    <dgm:pt modelId="{689BE71D-2FB9-2F4E-BF63-3497002CE549}" type="sibTrans" cxnId="{7795782F-C831-A947-A9C2-DD79A7E1FA3A}">
      <dgm:prSet/>
      <dgm:spPr/>
      <dgm:t>
        <a:bodyPr/>
        <a:lstStyle/>
        <a:p>
          <a:endParaRPr lang="en-GB"/>
        </a:p>
      </dgm:t>
    </dgm:pt>
    <dgm:pt modelId="{EF640EA2-7035-DB44-83FA-6575EF9FE0D1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lang="en-GB" sz="1300" dirty="0">
              <a:latin typeface="Arial" charset="0"/>
              <a:ea typeface="Arial" charset="0"/>
              <a:cs typeface="Arial" charset="0"/>
            </a:rPr>
            <a:t>Problem behaviours</a:t>
          </a:r>
        </a:p>
      </dgm:t>
    </dgm:pt>
    <dgm:pt modelId="{28CE6417-CC4A-E247-98D0-56739FA2EBC8}" type="parTrans" cxnId="{43823981-38AA-014C-8141-B257106BB25D}">
      <dgm:prSet/>
      <dgm:spPr>
        <a:ln w="19050">
          <a:prstDash val="sysDot"/>
        </a:ln>
      </dgm:spPr>
      <dgm:t>
        <a:bodyPr/>
        <a:lstStyle/>
        <a:p>
          <a:endParaRPr lang="en-GB"/>
        </a:p>
      </dgm:t>
    </dgm:pt>
    <dgm:pt modelId="{FB444DE5-C806-DF4E-994E-DCFFC010B4CB}" type="sibTrans" cxnId="{43823981-38AA-014C-8141-B257106BB25D}">
      <dgm:prSet/>
      <dgm:spPr/>
      <dgm:t>
        <a:bodyPr/>
        <a:lstStyle/>
        <a:p>
          <a:endParaRPr lang="en-GB"/>
        </a:p>
      </dgm:t>
    </dgm:pt>
    <dgm:pt modelId="{EA636E73-57B2-F24A-9DD1-00A9621F33C7}" type="pres">
      <dgm:prSet presAssocID="{42F622DB-012E-234C-9F59-7BDB7EF67C9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94876A3-AD6E-544E-B26C-3E612DF7BD80}" type="pres">
      <dgm:prSet presAssocID="{08B44FF1-2EBD-4A46-9EAE-BE3B9D64FC1B}" presName="root" presStyleCnt="0"/>
      <dgm:spPr/>
    </dgm:pt>
    <dgm:pt modelId="{0A90FF3E-AA23-984B-BC86-21E494561D1B}" type="pres">
      <dgm:prSet presAssocID="{08B44FF1-2EBD-4A46-9EAE-BE3B9D64FC1B}" presName="rootComposite" presStyleCnt="0"/>
      <dgm:spPr/>
    </dgm:pt>
    <dgm:pt modelId="{6F99D798-9A73-F444-BEA3-64B35E09ACFA}" type="pres">
      <dgm:prSet presAssocID="{08B44FF1-2EBD-4A46-9EAE-BE3B9D64FC1B}" presName="rootText" presStyleLbl="node1" presStyleIdx="0" presStyleCnt="4" custScaleY="138392"/>
      <dgm:spPr/>
      <dgm:t>
        <a:bodyPr/>
        <a:lstStyle/>
        <a:p>
          <a:endParaRPr lang="en-US"/>
        </a:p>
      </dgm:t>
    </dgm:pt>
    <dgm:pt modelId="{03D5B47D-7DA4-E544-808B-1D4661F5C0E8}" type="pres">
      <dgm:prSet presAssocID="{08B44FF1-2EBD-4A46-9EAE-BE3B9D64FC1B}" presName="rootConnector" presStyleLbl="node1" presStyleIdx="0" presStyleCnt="4"/>
      <dgm:spPr/>
      <dgm:t>
        <a:bodyPr/>
        <a:lstStyle/>
        <a:p>
          <a:endParaRPr lang="en-US"/>
        </a:p>
      </dgm:t>
    </dgm:pt>
    <dgm:pt modelId="{C9931557-FF94-CF49-BF89-A4E98898881C}" type="pres">
      <dgm:prSet presAssocID="{08B44FF1-2EBD-4A46-9EAE-BE3B9D64FC1B}" presName="childShape" presStyleCnt="0"/>
      <dgm:spPr/>
    </dgm:pt>
    <dgm:pt modelId="{3C111A1D-D71D-7D41-AD39-080A4FF494F1}" type="pres">
      <dgm:prSet presAssocID="{FB36D173-CC14-9F47-AB64-BC0C7A4F46C7}" presName="Name13" presStyleLbl="parChTrans1D2" presStyleIdx="0" presStyleCnt="10"/>
      <dgm:spPr/>
      <dgm:t>
        <a:bodyPr/>
        <a:lstStyle/>
        <a:p>
          <a:endParaRPr lang="en-US"/>
        </a:p>
      </dgm:t>
    </dgm:pt>
    <dgm:pt modelId="{5FAAAD5F-47B4-B14B-B583-C5DA3BC87BFC}" type="pres">
      <dgm:prSet presAssocID="{E1F2A3A0-78F3-8C4F-99F6-BD59580349CC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C4C78-D63A-DE48-AB25-296A106A159D}" type="pres">
      <dgm:prSet presAssocID="{2B734A9A-BDF5-EE4E-AA42-8C36ABC48CF4}" presName="Name13" presStyleLbl="parChTrans1D2" presStyleIdx="1" presStyleCnt="10"/>
      <dgm:spPr/>
      <dgm:t>
        <a:bodyPr/>
        <a:lstStyle/>
        <a:p>
          <a:endParaRPr lang="en-US"/>
        </a:p>
      </dgm:t>
    </dgm:pt>
    <dgm:pt modelId="{0F15C4CC-7DEB-304C-B4A2-9F3A02FBCEDA}" type="pres">
      <dgm:prSet presAssocID="{3400AA98-3260-884A-A3F3-9EA0D0FD6D06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1D36D-AC87-8F4E-86BA-DC063F3DF6CF}" type="pres">
      <dgm:prSet presAssocID="{130D5EAA-04EC-6742-8B7C-E0191F28567B}" presName="Name13" presStyleLbl="parChTrans1D2" presStyleIdx="2" presStyleCnt="10"/>
      <dgm:spPr/>
      <dgm:t>
        <a:bodyPr/>
        <a:lstStyle/>
        <a:p>
          <a:endParaRPr lang="en-US"/>
        </a:p>
      </dgm:t>
    </dgm:pt>
    <dgm:pt modelId="{A447311D-CD19-0646-BE34-36337CA62208}" type="pres">
      <dgm:prSet presAssocID="{04223737-5205-AD4F-AD16-44FBE46BF059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5F6212-7790-1A44-B42F-FB7826CEE6DB}" type="pres">
      <dgm:prSet presAssocID="{9EF8FE51-2EA2-E847-A458-A5E8FF3B36BE}" presName="Name13" presStyleLbl="parChTrans1D2" presStyleIdx="3" presStyleCnt="10"/>
      <dgm:spPr/>
      <dgm:t>
        <a:bodyPr/>
        <a:lstStyle/>
        <a:p>
          <a:endParaRPr lang="en-US"/>
        </a:p>
      </dgm:t>
    </dgm:pt>
    <dgm:pt modelId="{9618EE39-76EF-C64D-B9A7-4872BE9A5870}" type="pres">
      <dgm:prSet presAssocID="{FFB429C5-42FA-EB42-B6C6-F7F0A9DBE279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CB52A-0D0C-F040-B493-AAFDC3AB51F3}" type="pres">
      <dgm:prSet presAssocID="{98E16B63-9F9E-6146-858D-D55F6D32B419}" presName="root" presStyleCnt="0"/>
      <dgm:spPr/>
    </dgm:pt>
    <dgm:pt modelId="{A3CFA7CA-87EE-F443-B5C8-14A1ECC6DF3D}" type="pres">
      <dgm:prSet presAssocID="{98E16B63-9F9E-6146-858D-D55F6D32B419}" presName="rootComposite" presStyleCnt="0"/>
      <dgm:spPr/>
    </dgm:pt>
    <dgm:pt modelId="{FEDF2ADE-790C-2A47-9C53-95860D4970C4}" type="pres">
      <dgm:prSet presAssocID="{98E16B63-9F9E-6146-858D-D55F6D32B419}" presName="rootText" presStyleLbl="node1" presStyleIdx="1" presStyleCnt="4" custScaleY="138392"/>
      <dgm:spPr/>
      <dgm:t>
        <a:bodyPr/>
        <a:lstStyle/>
        <a:p>
          <a:endParaRPr lang="en-US"/>
        </a:p>
      </dgm:t>
    </dgm:pt>
    <dgm:pt modelId="{D092D7C0-AF4B-0A45-BE5B-B5014944560A}" type="pres">
      <dgm:prSet presAssocID="{98E16B63-9F9E-6146-858D-D55F6D32B419}" presName="rootConnector" presStyleLbl="node1" presStyleIdx="1" presStyleCnt="4"/>
      <dgm:spPr/>
      <dgm:t>
        <a:bodyPr/>
        <a:lstStyle/>
        <a:p>
          <a:endParaRPr lang="en-US"/>
        </a:p>
      </dgm:t>
    </dgm:pt>
    <dgm:pt modelId="{4383EA6F-8C43-D24A-81A8-59B34AC049C8}" type="pres">
      <dgm:prSet presAssocID="{98E16B63-9F9E-6146-858D-D55F6D32B419}" presName="childShape" presStyleCnt="0"/>
      <dgm:spPr/>
    </dgm:pt>
    <dgm:pt modelId="{C06855FF-4B91-9D41-AC9F-3CAF0137C1CC}" type="pres">
      <dgm:prSet presAssocID="{88FE6EF1-27AD-BF4E-B1B3-A998F77F4946}" presName="Name13" presStyleLbl="parChTrans1D2" presStyleIdx="4" presStyleCnt="10"/>
      <dgm:spPr/>
      <dgm:t>
        <a:bodyPr/>
        <a:lstStyle/>
        <a:p>
          <a:endParaRPr lang="en-US"/>
        </a:p>
      </dgm:t>
    </dgm:pt>
    <dgm:pt modelId="{20C7E90E-6D89-8048-AF5B-659F60A185BA}" type="pres">
      <dgm:prSet presAssocID="{A65F14DF-16C8-EF40-8D3B-2F10833F83F7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70AD1-50C7-4C46-BAA4-8F798BE82C58}" type="pres">
      <dgm:prSet presAssocID="{E81568E0-DE8D-F241-8B77-9B0E9B35E929}" presName="Name13" presStyleLbl="parChTrans1D2" presStyleIdx="5" presStyleCnt="10"/>
      <dgm:spPr/>
      <dgm:t>
        <a:bodyPr/>
        <a:lstStyle/>
        <a:p>
          <a:endParaRPr lang="en-US"/>
        </a:p>
      </dgm:t>
    </dgm:pt>
    <dgm:pt modelId="{02B8C41B-0F99-BD45-BB66-983E5AF40706}" type="pres">
      <dgm:prSet presAssocID="{217198B0-24DC-6D40-A575-505CACB05B0A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4E5FF-3BC5-4749-A243-84E97D252568}" type="pres">
      <dgm:prSet presAssocID="{18A20AA1-0BC7-AF4D-9C00-ECD2ECE5F94C}" presName="root" presStyleCnt="0"/>
      <dgm:spPr/>
    </dgm:pt>
    <dgm:pt modelId="{69E5DA1D-5240-1641-B131-2D27699CCE3E}" type="pres">
      <dgm:prSet presAssocID="{18A20AA1-0BC7-AF4D-9C00-ECD2ECE5F94C}" presName="rootComposite" presStyleCnt="0"/>
      <dgm:spPr/>
    </dgm:pt>
    <dgm:pt modelId="{49F41E2C-536F-0A4C-A69F-B483F1D7E681}" type="pres">
      <dgm:prSet presAssocID="{18A20AA1-0BC7-AF4D-9C00-ECD2ECE5F94C}" presName="rootText" presStyleLbl="node1" presStyleIdx="2" presStyleCnt="4" custScaleX="133535" custScaleY="138392"/>
      <dgm:spPr/>
      <dgm:t>
        <a:bodyPr/>
        <a:lstStyle/>
        <a:p>
          <a:endParaRPr lang="en-US"/>
        </a:p>
      </dgm:t>
    </dgm:pt>
    <dgm:pt modelId="{56546E2F-AA79-6044-BC03-6D74881F6CE7}" type="pres">
      <dgm:prSet presAssocID="{18A20AA1-0BC7-AF4D-9C00-ECD2ECE5F94C}" presName="rootConnector" presStyleLbl="node1" presStyleIdx="2" presStyleCnt="4"/>
      <dgm:spPr/>
      <dgm:t>
        <a:bodyPr/>
        <a:lstStyle/>
        <a:p>
          <a:endParaRPr lang="en-US"/>
        </a:p>
      </dgm:t>
    </dgm:pt>
    <dgm:pt modelId="{386DDFDE-2B59-E944-8BAD-0BE9069FB960}" type="pres">
      <dgm:prSet presAssocID="{18A20AA1-0BC7-AF4D-9C00-ECD2ECE5F94C}" presName="childShape" presStyleCnt="0"/>
      <dgm:spPr/>
    </dgm:pt>
    <dgm:pt modelId="{CE1B9ADF-46F6-5C40-8383-F7BCC1824B6B}" type="pres">
      <dgm:prSet presAssocID="{C4F91B3D-7939-744B-A5E3-424DC78DB858}" presName="Name13" presStyleLbl="parChTrans1D2" presStyleIdx="6" presStyleCnt="10"/>
      <dgm:spPr/>
      <dgm:t>
        <a:bodyPr/>
        <a:lstStyle/>
        <a:p>
          <a:endParaRPr lang="en-US"/>
        </a:p>
      </dgm:t>
    </dgm:pt>
    <dgm:pt modelId="{36AC7663-1963-CC43-952E-5FBB63DD319C}" type="pres">
      <dgm:prSet presAssocID="{BA3775E1-AF03-3D46-ACB3-08FAFA258C4B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D4110-CCE2-DE48-9424-0FF8F9A9BA5B}" type="pres">
      <dgm:prSet presAssocID="{90E1C050-DAAD-2140-9FBC-DC1B6DE7B33A}" presName="Name13" presStyleLbl="parChTrans1D2" presStyleIdx="7" presStyleCnt="10"/>
      <dgm:spPr/>
      <dgm:t>
        <a:bodyPr/>
        <a:lstStyle/>
        <a:p>
          <a:endParaRPr lang="en-US"/>
        </a:p>
      </dgm:t>
    </dgm:pt>
    <dgm:pt modelId="{59BC0523-B727-E044-AD30-BE34CB56580D}" type="pres">
      <dgm:prSet presAssocID="{F1DB5A5B-1279-EE47-B73C-98B733028B80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9AF69-2D64-EB49-89E0-9A3890273DF5}" type="pres">
      <dgm:prSet presAssocID="{913D699C-EEC1-8D4D-871B-04AF82D9BBBD}" presName="root" presStyleCnt="0"/>
      <dgm:spPr/>
    </dgm:pt>
    <dgm:pt modelId="{0BDA3F9D-09A4-CC4B-8807-B727CAA68F74}" type="pres">
      <dgm:prSet presAssocID="{913D699C-EEC1-8D4D-871B-04AF82D9BBBD}" presName="rootComposite" presStyleCnt="0"/>
      <dgm:spPr/>
    </dgm:pt>
    <dgm:pt modelId="{DCB76989-180B-7046-B3DE-B69C835899D9}" type="pres">
      <dgm:prSet presAssocID="{913D699C-EEC1-8D4D-871B-04AF82D9BBBD}" presName="rootText" presStyleLbl="node1" presStyleIdx="3" presStyleCnt="4" custScaleY="138392" custLinFactNeighborX="26857" custLinFactNeighborY="-340"/>
      <dgm:spPr/>
      <dgm:t>
        <a:bodyPr/>
        <a:lstStyle/>
        <a:p>
          <a:endParaRPr lang="en-US"/>
        </a:p>
      </dgm:t>
    </dgm:pt>
    <dgm:pt modelId="{E6A37DC6-973A-C343-BCF4-04A126AFB355}" type="pres">
      <dgm:prSet presAssocID="{913D699C-EEC1-8D4D-871B-04AF82D9BBBD}" presName="rootConnector" presStyleLbl="node1" presStyleIdx="3" presStyleCnt="4"/>
      <dgm:spPr/>
      <dgm:t>
        <a:bodyPr/>
        <a:lstStyle/>
        <a:p>
          <a:endParaRPr lang="en-US"/>
        </a:p>
      </dgm:t>
    </dgm:pt>
    <dgm:pt modelId="{1B795973-069C-6540-B908-656414A0D50C}" type="pres">
      <dgm:prSet presAssocID="{913D699C-EEC1-8D4D-871B-04AF82D9BBBD}" presName="childShape" presStyleCnt="0"/>
      <dgm:spPr/>
    </dgm:pt>
    <dgm:pt modelId="{7D693075-A6DD-824E-A642-69EE03C31372}" type="pres">
      <dgm:prSet presAssocID="{667AC883-C703-1B4F-9CD6-C8B5A774EBC8}" presName="Name13" presStyleLbl="parChTrans1D2" presStyleIdx="8" presStyleCnt="10"/>
      <dgm:spPr/>
      <dgm:t>
        <a:bodyPr/>
        <a:lstStyle/>
        <a:p>
          <a:endParaRPr lang="en-US"/>
        </a:p>
      </dgm:t>
    </dgm:pt>
    <dgm:pt modelId="{12A4B107-3771-BE49-9979-7BBE2FC5EBE0}" type="pres">
      <dgm:prSet presAssocID="{D222E24E-1AC1-FD43-A36C-647AFAB5F98B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6A597-F1DB-9648-B2C8-7A9AC71C2A00}" type="pres">
      <dgm:prSet presAssocID="{28CE6417-CC4A-E247-98D0-56739FA2EBC8}" presName="Name13" presStyleLbl="parChTrans1D2" presStyleIdx="9" presStyleCnt="10"/>
      <dgm:spPr/>
      <dgm:t>
        <a:bodyPr/>
        <a:lstStyle/>
        <a:p>
          <a:endParaRPr lang="en-US"/>
        </a:p>
      </dgm:t>
    </dgm:pt>
    <dgm:pt modelId="{6592E751-6380-6245-939A-E47BA9AB69AF}" type="pres">
      <dgm:prSet presAssocID="{EF640EA2-7035-DB44-83FA-6575EF9FE0D1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583CAB-FBDB-C544-A811-537DCC3020AA}" type="presOf" srcId="{E81568E0-DE8D-F241-8B77-9B0E9B35E929}" destId="{4A470AD1-50C7-4C46-BAA4-8F798BE82C58}" srcOrd="0" destOrd="0" presId="urn:microsoft.com/office/officeart/2005/8/layout/hierarchy3"/>
    <dgm:cxn modelId="{A1D12C6C-ED25-A44D-8C49-892C1E6B0B07}" type="presOf" srcId="{08B44FF1-2EBD-4A46-9EAE-BE3B9D64FC1B}" destId="{03D5B47D-7DA4-E544-808B-1D4661F5C0E8}" srcOrd="1" destOrd="0" presId="urn:microsoft.com/office/officeart/2005/8/layout/hierarchy3"/>
    <dgm:cxn modelId="{E6C8AC58-0D01-9C4B-B73C-277F11421408}" type="presOf" srcId="{90E1C050-DAAD-2140-9FBC-DC1B6DE7B33A}" destId="{64DD4110-CCE2-DE48-9424-0FF8F9A9BA5B}" srcOrd="0" destOrd="0" presId="urn:microsoft.com/office/officeart/2005/8/layout/hierarchy3"/>
    <dgm:cxn modelId="{11233160-B966-C644-8102-804EE6C96BAB}" srcId="{98E16B63-9F9E-6146-858D-D55F6D32B419}" destId="{217198B0-24DC-6D40-A575-505CACB05B0A}" srcOrd="1" destOrd="0" parTransId="{E81568E0-DE8D-F241-8B77-9B0E9B35E929}" sibTransId="{EC914B43-F313-1B48-934D-FFC4164E04B8}"/>
    <dgm:cxn modelId="{44CAB3BD-D6A4-0044-BAF7-575EC7988CA7}" type="presOf" srcId="{28CE6417-CC4A-E247-98D0-56739FA2EBC8}" destId="{F0B6A597-F1DB-9648-B2C8-7A9AC71C2A00}" srcOrd="0" destOrd="0" presId="urn:microsoft.com/office/officeart/2005/8/layout/hierarchy3"/>
    <dgm:cxn modelId="{0FB002B4-BFFF-B146-9233-21B661532622}" type="presOf" srcId="{EF640EA2-7035-DB44-83FA-6575EF9FE0D1}" destId="{6592E751-6380-6245-939A-E47BA9AB69AF}" srcOrd="0" destOrd="0" presId="urn:microsoft.com/office/officeart/2005/8/layout/hierarchy3"/>
    <dgm:cxn modelId="{50499F2E-36B7-6445-9139-4A34568D5DD5}" type="presOf" srcId="{A65F14DF-16C8-EF40-8D3B-2F10833F83F7}" destId="{20C7E90E-6D89-8048-AF5B-659F60A185BA}" srcOrd="0" destOrd="0" presId="urn:microsoft.com/office/officeart/2005/8/layout/hierarchy3"/>
    <dgm:cxn modelId="{78A65CE0-34E3-4D48-B089-23264B5F433A}" srcId="{08B44FF1-2EBD-4A46-9EAE-BE3B9D64FC1B}" destId="{3400AA98-3260-884A-A3F3-9EA0D0FD6D06}" srcOrd="1" destOrd="0" parTransId="{2B734A9A-BDF5-EE4E-AA42-8C36ABC48CF4}" sibTransId="{151A4CB2-FB55-5D47-A6B0-4F22EE05F26D}"/>
    <dgm:cxn modelId="{02952B0E-511A-2F41-A13D-1A2C28E0E263}" srcId="{42F622DB-012E-234C-9F59-7BDB7EF67C90}" destId="{08B44FF1-2EBD-4A46-9EAE-BE3B9D64FC1B}" srcOrd="0" destOrd="0" parTransId="{CB00080D-340B-5A46-8C23-B829A4B3FFFD}" sibTransId="{C7D8CECD-FD62-5C47-AEF5-927A3DC76144}"/>
    <dgm:cxn modelId="{F68D620E-FFD2-2E40-A03F-3194EBD56319}" type="presOf" srcId="{FFB429C5-42FA-EB42-B6C6-F7F0A9DBE279}" destId="{9618EE39-76EF-C64D-B9A7-4872BE9A5870}" srcOrd="0" destOrd="0" presId="urn:microsoft.com/office/officeart/2005/8/layout/hierarchy3"/>
    <dgm:cxn modelId="{43823981-38AA-014C-8141-B257106BB25D}" srcId="{913D699C-EEC1-8D4D-871B-04AF82D9BBBD}" destId="{EF640EA2-7035-DB44-83FA-6575EF9FE0D1}" srcOrd="1" destOrd="0" parTransId="{28CE6417-CC4A-E247-98D0-56739FA2EBC8}" sibTransId="{FB444DE5-C806-DF4E-994E-DCFFC010B4CB}"/>
    <dgm:cxn modelId="{93E2EE42-78E7-2F40-B888-784DFAA5489C}" type="presOf" srcId="{667AC883-C703-1B4F-9CD6-C8B5A774EBC8}" destId="{7D693075-A6DD-824E-A642-69EE03C31372}" srcOrd="0" destOrd="0" presId="urn:microsoft.com/office/officeart/2005/8/layout/hierarchy3"/>
    <dgm:cxn modelId="{727EC2DD-82D5-E94F-B91C-9AD611D946BA}" type="presOf" srcId="{3400AA98-3260-884A-A3F3-9EA0D0FD6D06}" destId="{0F15C4CC-7DEB-304C-B4A2-9F3A02FBCEDA}" srcOrd="0" destOrd="0" presId="urn:microsoft.com/office/officeart/2005/8/layout/hierarchy3"/>
    <dgm:cxn modelId="{473E5F4D-D118-2345-9478-7368976804BB}" type="presOf" srcId="{08B44FF1-2EBD-4A46-9EAE-BE3B9D64FC1B}" destId="{6F99D798-9A73-F444-BEA3-64B35E09ACFA}" srcOrd="0" destOrd="0" presId="urn:microsoft.com/office/officeart/2005/8/layout/hierarchy3"/>
    <dgm:cxn modelId="{183E3897-40A5-F944-858B-56CF6A0FB340}" type="presOf" srcId="{88FE6EF1-27AD-BF4E-B1B3-A998F77F4946}" destId="{C06855FF-4B91-9D41-AC9F-3CAF0137C1CC}" srcOrd="0" destOrd="0" presId="urn:microsoft.com/office/officeart/2005/8/layout/hierarchy3"/>
    <dgm:cxn modelId="{693EFBAB-10B8-744F-BE38-FF289B01430A}" type="presOf" srcId="{2B734A9A-BDF5-EE4E-AA42-8C36ABC48CF4}" destId="{C30C4C78-D63A-DE48-AB25-296A106A159D}" srcOrd="0" destOrd="0" presId="urn:microsoft.com/office/officeart/2005/8/layout/hierarchy3"/>
    <dgm:cxn modelId="{6D981B10-9BB7-2E48-9464-E2D1E2313F2B}" type="presOf" srcId="{9EF8FE51-2EA2-E847-A458-A5E8FF3B36BE}" destId="{875F6212-7790-1A44-B42F-FB7826CEE6DB}" srcOrd="0" destOrd="0" presId="urn:microsoft.com/office/officeart/2005/8/layout/hierarchy3"/>
    <dgm:cxn modelId="{C8572E5C-B2AD-A349-A229-E47CA4281AC0}" srcId="{42F622DB-012E-234C-9F59-7BDB7EF67C90}" destId="{913D699C-EEC1-8D4D-871B-04AF82D9BBBD}" srcOrd="3" destOrd="0" parTransId="{D2E9AB8C-9649-204A-9879-D3F77BB982CD}" sibTransId="{C3246DB9-8255-1F41-906E-92E3B4A006FE}"/>
    <dgm:cxn modelId="{200F27C3-8039-2D48-8AD4-89DEE82EE596}" type="presOf" srcId="{913D699C-EEC1-8D4D-871B-04AF82D9BBBD}" destId="{E6A37DC6-973A-C343-BCF4-04A126AFB355}" srcOrd="1" destOrd="0" presId="urn:microsoft.com/office/officeart/2005/8/layout/hierarchy3"/>
    <dgm:cxn modelId="{D8629E7F-8DCD-C142-9E60-845BA1957546}" type="presOf" srcId="{18A20AA1-0BC7-AF4D-9C00-ECD2ECE5F94C}" destId="{49F41E2C-536F-0A4C-A69F-B483F1D7E681}" srcOrd="0" destOrd="0" presId="urn:microsoft.com/office/officeart/2005/8/layout/hierarchy3"/>
    <dgm:cxn modelId="{0EB2A041-B75A-6445-99C1-34BC71673204}" type="presOf" srcId="{F1DB5A5B-1279-EE47-B73C-98B733028B80}" destId="{59BC0523-B727-E044-AD30-BE34CB56580D}" srcOrd="0" destOrd="0" presId="urn:microsoft.com/office/officeart/2005/8/layout/hierarchy3"/>
    <dgm:cxn modelId="{0F1F3545-7E48-0349-956A-4CBF14C84DA8}" type="presOf" srcId="{913D699C-EEC1-8D4D-871B-04AF82D9BBBD}" destId="{DCB76989-180B-7046-B3DE-B69C835899D9}" srcOrd="0" destOrd="0" presId="urn:microsoft.com/office/officeart/2005/8/layout/hierarchy3"/>
    <dgm:cxn modelId="{A52FC7CA-4A66-8E41-8D5A-79084533B45F}" type="presOf" srcId="{BA3775E1-AF03-3D46-ACB3-08FAFA258C4B}" destId="{36AC7663-1963-CC43-952E-5FBB63DD319C}" srcOrd="0" destOrd="0" presId="urn:microsoft.com/office/officeart/2005/8/layout/hierarchy3"/>
    <dgm:cxn modelId="{11946C94-006B-284D-B50E-1703088A1911}" type="presOf" srcId="{98E16B63-9F9E-6146-858D-D55F6D32B419}" destId="{FEDF2ADE-790C-2A47-9C53-95860D4970C4}" srcOrd="0" destOrd="0" presId="urn:microsoft.com/office/officeart/2005/8/layout/hierarchy3"/>
    <dgm:cxn modelId="{050DB15B-0D16-384A-91FA-736A418593CF}" type="presOf" srcId="{217198B0-24DC-6D40-A575-505CACB05B0A}" destId="{02B8C41B-0F99-BD45-BB66-983E5AF40706}" srcOrd="0" destOrd="0" presId="urn:microsoft.com/office/officeart/2005/8/layout/hierarchy3"/>
    <dgm:cxn modelId="{253B11E8-BA5A-A746-BA1B-18446735653D}" srcId="{18A20AA1-0BC7-AF4D-9C00-ECD2ECE5F94C}" destId="{F1DB5A5B-1279-EE47-B73C-98B733028B80}" srcOrd="1" destOrd="0" parTransId="{90E1C050-DAAD-2140-9FBC-DC1B6DE7B33A}" sibTransId="{B1FAE82A-38EB-4E49-A038-3B8267268652}"/>
    <dgm:cxn modelId="{E720B57C-7FCC-2A45-B4BF-89E8201681E5}" type="presOf" srcId="{04223737-5205-AD4F-AD16-44FBE46BF059}" destId="{A447311D-CD19-0646-BE34-36337CA62208}" srcOrd="0" destOrd="0" presId="urn:microsoft.com/office/officeart/2005/8/layout/hierarchy3"/>
    <dgm:cxn modelId="{71199405-34C3-274B-AD0D-664E8059931F}" type="presOf" srcId="{D222E24E-1AC1-FD43-A36C-647AFAB5F98B}" destId="{12A4B107-3771-BE49-9979-7BBE2FC5EBE0}" srcOrd="0" destOrd="0" presId="urn:microsoft.com/office/officeart/2005/8/layout/hierarchy3"/>
    <dgm:cxn modelId="{EE32FFA1-9083-8F4A-8B5D-7851F017FB4F}" type="presOf" srcId="{18A20AA1-0BC7-AF4D-9C00-ECD2ECE5F94C}" destId="{56546E2F-AA79-6044-BC03-6D74881F6CE7}" srcOrd="1" destOrd="0" presId="urn:microsoft.com/office/officeart/2005/8/layout/hierarchy3"/>
    <dgm:cxn modelId="{F14674E3-9F72-2E49-9C65-75D0D818DDDE}" type="presOf" srcId="{98E16B63-9F9E-6146-858D-D55F6D32B419}" destId="{D092D7C0-AF4B-0A45-BE5B-B5014944560A}" srcOrd="1" destOrd="0" presId="urn:microsoft.com/office/officeart/2005/8/layout/hierarchy3"/>
    <dgm:cxn modelId="{2E4E0502-1E0E-2849-96ED-A61B1842A05B}" srcId="{08B44FF1-2EBD-4A46-9EAE-BE3B9D64FC1B}" destId="{E1F2A3A0-78F3-8C4F-99F6-BD59580349CC}" srcOrd="0" destOrd="0" parTransId="{FB36D173-CC14-9F47-AB64-BC0C7A4F46C7}" sibTransId="{33D53F9D-16AF-124B-A326-7599B0951890}"/>
    <dgm:cxn modelId="{E0FC7521-4EAE-C440-A616-A73FAD017BE8}" srcId="{08B44FF1-2EBD-4A46-9EAE-BE3B9D64FC1B}" destId="{FFB429C5-42FA-EB42-B6C6-F7F0A9DBE279}" srcOrd="3" destOrd="0" parTransId="{9EF8FE51-2EA2-E847-A458-A5E8FF3B36BE}" sibTransId="{8E867262-97BD-B44C-80A6-26F34579BEA6}"/>
    <dgm:cxn modelId="{EDA8018F-8DB4-F247-9401-C2F7DD1FD420}" srcId="{98E16B63-9F9E-6146-858D-D55F6D32B419}" destId="{A65F14DF-16C8-EF40-8D3B-2F10833F83F7}" srcOrd="0" destOrd="0" parTransId="{88FE6EF1-27AD-BF4E-B1B3-A998F77F4946}" sibTransId="{630CC7A7-C78F-E24E-957B-22A389A4B6FB}"/>
    <dgm:cxn modelId="{8CF2F31F-48D3-5845-A386-621E83784FCF}" srcId="{42F622DB-012E-234C-9F59-7BDB7EF67C90}" destId="{18A20AA1-0BC7-AF4D-9C00-ECD2ECE5F94C}" srcOrd="2" destOrd="0" parTransId="{9B30782B-60C9-0F4B-8E7F-6E9D96FFE2F3}" sibTransId="{AB8E0A21-77C3-F542-8D7A-961181614204}"/>
    <dgm:cxn modelId="{17D9D951-AB1B-E04B-8EC5-E67F0216E61A}" type="presOf" srcId="{130D5EAA-04EC-6742-8B7C-E0191F28567B}" destId="{7E41D36D-AC87-8F4E-86BA-DC063F3DF6CF}" srcOrd="0" destOrd="0" presId="urn:microsoft.com/office/officeart/2005/8/layout/hierarchy3"/>
    <dgm:cxn modelId="{E8942BB0-0E11-9643-8B0C-A0752CA50586}" srcId="{18A20AA1-0BC7-AF4D-9C00-ECD2ECE5F94C}" destId="{BA3775E1-AF03-3D46-ACB3-08FAFA258C4B}" srcOrd="0" destOrd="0" parTransId="{C4F91B3D-7939-744B-A5E3-424DC78DB858}" sibTransId="{CA7E54FA-0C67-5040-8679-72E8400CCB1F}"/>
    <dgm:cxn modelId="{7795782F-C831-A947-A9C2-DD79A7E1FA3A}" srcId="{913D699C-EEC1-8D4D-871B-04AF82D9BBBD}" destId="{D222E24E-1AC1-FD43-A36C-647AFAB5F98B}" srcOrd="0" destOrd="0" parTransId="{667AC883-C703-1B4F-9CD6-C8B5A774EBC8}" sibTransId="{689BE71D-2FB9-2F4E-BF63-3497002CE549}"/>
    <dgm:cxn modelId="{5FD881F3-04E5-8A4F-ACE5-949C68B35030}" srcId="{08B44FF1-2EBD-4A46-9EAE-BE3B9D64FC1B}" destId="{04223737-5205-AD4F-AD16-44FBE46BF059}" srcOrd="2" destOrd="0" parTransId="{130D5EAA-04EC-6742-8B7C-E0191F28567B}" sibTransId="{B8A3D25D-4D61-5547-A427-BA7DF1C4E60D}"/>
    <dgm:cxn modelId="{465515AD-759A-D541-A342-9F44B4166915}" type="presOf" srcId="{C4F91B3D-7939-744B-A5E3-424DC78DB858}" destId="{CE1B9ADF-46F6-5C40-8383-F7BCC1824B6B}" srcOrd="0" destOrd="0" presId="urn:microsoft.com/office/officeart/2005/8/layout/hierarchy3"/>
    <dgm:cxn modelId="{0A71412C-FE8D-E343-A1CF-4873C94646E8}" type="presOf" srcId="{E1F2A3A0-78F3-8C4F-99F6-BD59580349CC}" destId="{5FAAAD5F-47B4-B14B-B583-C5DA3BC87BFC}" srcOrd="0" destOrd="0" presId="urn:microsoft.com/office/officeart/2005/8/layout/hierarchy3"/>
    <dgm:cxn modelId="{F08F867F-DF2D-114C-8C8F-CCEED95C8BC9}" type="presOf" srcId="{FB36D173-CC14-9F47-AB64-BC0C7A4F46C7}" destId="{3C111A1D-D71D-7D41-AD39-080A4FF494F1}" srcOrd="0" destOrd="0" presId="urn:microsoft.com/office/officeart/2005/8/layout/hierarchy3"/>
    <dgm:cxn modelId="{57119319-BC5D-E841-BBA5-CF4887DAC7F2}" srcId="{42F622DB-012E-234C-9F59-7BDB7EF67C90}" destId="{98E16B63-9F9E-6146-858D-D55F6D32B419}" srcOrd="1" destOrd="0" parTransId="{552C8D18-2E32-9B46-93C0-F90842911F27}" sibTransId="{8D5DC840-34A1-A74A-A503-453639C4382B}"/>
    <dgm:cxn modelId="{74A48815-9F77-C047-9603-161FDFBDA996}" type="presOf" srcId="{42F622DB-012E-234C-9F59-7BDB7EF67C90}" destId="{EA636E73-57B2-F24A-9DD1-00A9621F33C7}" srcOrd="0" destOrd="0" presId="urn:microsoft.com/office/officeart/2005/8/layout/hierarchy3"/>
    <dgm:cxn modelId="{67C0F4F7-04EB-0A42-890B-724990EEC78F}" type="presParOf" srcId="{EA636E73-57B2-F24A-9DD1-00A9621F33C7}" destId="{094876A3-AD6E-544E-B26C-3E612DF7BD80}" srcOrd="0" destOrd="0" presId="urn:microsoft.com/office/officeart/2005/8/layout/hierarchy3"/>
    <dgm:cxn modelId="{05B47D31-593C-8049-B3A9-8D2861F5BF76}" type="presParOf" srcId="{094876A3-AD6E-544E-B26C-3E612DF7BD80}" destId="{0A90FF3E-AA23-984B-BC86-21E494561D1B}" srcOrd="0" destOrd="0" presId="urn:microsoft.com/office/officeart/2005/8/layout/hierarchy3"/>
    <dgm:cxn modelId="{4E785A31-749B-DA40-B392-7F166CF2066B}" type="presParOf" srcId="{0A90FF3E-AA23-984B-BC86-21E494561D1B}" destId="{6F99D798-9A73-F444-BEA3-64B35E09ACFA}" srcOrd="0" destOrd="0" presId="urn:microsoft.com/office/officeart/2005/8/layout/hierarchy3"/>
    <dgm:cxn modelId="{F43E430D-84F2-4C44-865A-7ECEE254A362}" type="presParOf" srcId="{0A90FF3E-AA23-984B-BC86-21E494561D1B}" destId="{03D5B47D-7DA4-E544-808B-1D4661F5C0E8}" srcOrd="1" destOrd="0" presId="urn:microsoft.com/office/officeart/2005/8/layout/hierarchy3"/>
    <dgm:cxn modelId="{6D129799-B578-F643-BF35-DC44597292D5}" type="presParOf" srcId="{094876A3-AD6E-544E-B26C-3E612DF7BD80}" destId="{C9931557-FF94-CF49-BF89-A4E98898881C}" srcOrd="1" destOrd="0" presId="urn:microsoft.com/office/officeart/2005/8/layout/hierarchy3"/>
    <dgm:cxn modelId="{9293CDA9-A862-794E-9216-E369746C1067}" type="presParOf" srcId="{C9931557-FF94-CF49-BF89-A4E98898881C}" destId="{3C111A1D-D71D-7D41-AD39-080A4FF494F1}" srcOrd="0" destOrd="0" presId="urn:microsoft.com/office/officeart/2005/8/layout/hierarchy3"/>
    <dgm:cxn modelId="{66687CE4-7060-B74A-BD7D-7EBC567CF1C0}" type="presParOf" srcId="{C9931557-FF94-CF49-BF89-A4E98898881C}" destId="{5FAAAD5F-47B4-B14B-B583-C5DA3BC87BFC}" srcOrd="1" destOrd="0" presId="urn:microsoft.com/office/officeart/2005/8/layout/hierarchy3"/>
    <dgm:cxn modelId="{F4CF9C71-D546-1943-AC53-DB3F38E01BFE}" type="presParOf" srcId="{C9931557-FF94-CF49-BF89-A4E98898881C}" destId="{C30C4C78-D63A-DE48-AB25-296A106A159D}" srcOrd="2" destOrd="0" presId="urn:microsoft.com/office/officeart/2005/8/layout/hierarchy3"/>
    <dgm:cxn modelId="{CCF0E012-BBC4-5346-A37A-DF5AFBEEBAB2}" type="presParOf" srcId="{C9931557-FF94-CF49-BF89-A4E98898881C}" destId="{0F15C4CC-7DEB-304C-B4A2-9F3A02FBCEDA}" srcOrd="3" destOrd="0" presId="urn:microsoft.com/office/officeart/2005/8/layout/hierarchy3"/>
    <dgm:cxn modelId="{CA5380FA-1096-1044-A814-152B015CFB64}" type="presParOf" srcId="{C9931557-FF94-CF49-BF89-A4E98898881C}" destId="{7E41D36D-AC87-8F4E-86BA-DC063F3DF6CF}" srcOrd="4" destOrd="0" presId="urn:microsoft.com/office/officeart/2005/8/layout/hierarchy3"/>
    <dgm:cxn modelId="{BC486728-ED52-CE46-8372-CBB83F4BAF06}" type="presParOf" srcId="{C9931557-FF94-CF49-BF89-A4E98898881C}" destId="{A447311D-CD19-0646-BE34-36337CA62208}" srcOrd="5" destOrd="0" presId="urn:microsoft.com/office/officeart/2005/8/layout/hierarchy3"/>
    <dgm:cxn modelId="{C06B7C8A-5B57-5543-9844-D5DA33AC94DC}" type="presParOf" srcId="{C9931557-FF94-CF49-BF89-A4E98898881C}" destId="{875F6212-7790-1A44-B42F-FB7826CEE6DB}" srcOrd="6" destOrd="0" presId="urn:microsoft.com/office/officeart/2005/8/layout/hierarchy3"/>
    <dgm:cxn modelId="{4BFBE10B-FC99-4245-8A57-309EEAA313AC}" type="presParOf" srcId="{C9931557-FF94-CF49-BF89-A4E98898881C}" destId="{9618EE39-76EF-C64D-B9A7-4872BE9A5870}" srcOrd="7" destOrd="0" presId="urn:microsoft.com/office/officeart/2005/8/layout/hierarchy3"/>
    <dgm:cxn modelId="{D0ABD011-DE88-474B-A4D0-EE17BA121189}" type="presParOf" srcId="{EA636E73-57B2-F24A-9DD1-00A9621F33C7}" destId="{0B4CB52A-0D0C-F040-B493-AAFDC3AB51F3}" srcOrd="1" destOrd="0" presId="urn:microsoft.com/office/officeart/2005/8/layout/hierarchy3"/>
    <dgm:cxn modelId="{CAB908D1-9759-F84E-AAF2-9A388309896A}" type="presParOf" srcId="{0B4CB52A-0D0C-F040-B493-AAFDC3AB51F3}" destId="{A3CFA7CA-87EE-F443-B5C8-14A1ECC6DF3D}" srcOrd="0" destOrd="0" presId="urn:microsoft.com/office/officeart/2005/8/layout/hierarchy3"/>
    <dgm:cxn modelId="{F55EC824-0121-6544-90D7-D57D7C96E02D}" type="presParOf" srcId="{A3CFA7CA-87EE-F443-B5C8-14A1ECC6DF3D}" destId="{FEDF2ADE-790C-2A47-9C53-95860D4970C4}" srcOrd="0" destOrd="0" presId="urn:microsoft.com/office/officeart/2005/8/layout/hierarchy3"/>
    <dgm:cxn modelId="{ADAAABC3-80C9-444E-946D-8968BE7AF990}" type="presParOf" srcId="{A3CFA7CA-87EE-F443-B5C8-14A1ECC6DF3D}" destId="{D092D7C0-AF4B-0A45-BE5B-B5014944560A}" srcOrd="1" destOrd="0" presId="urn:microsoft.com/office/officeart/2005/8/layout/hierarchy3"/>
    <dgm:cxn modelId="{FF260BC2-DDFE-9347-BFB0-D374494BEFD9}" type="presParOf" srcId="{0B4CB52A-0D0C-F040-B493-AAFDC3AB51F3}" destId="{4383EA6F-8C43-D24A-81A8-59B34AC049C8}" srcOrd="1" destOrd="0" presId="urn:microsoft.com/office/officeart/2005/8/layout/hierarchy3"/>
    <dgm:cxn modelId="{204975EE-A845-E846-8C88-7C63D9C659BA}" type="presParOf" srcId="{4383EA6F-8C43-D24A-81A8-59B34AC049C8}" destId="{C06855FF-4B91-9D41-AC9F-3CAF0137C1CC}" srcOrd="0" destOrd="0" presId="urn:microsoft.com/office/officeart/2005/8/layout/hierarchy3"/>
    <dgm:cxn modelId="{C95EBF64-1019-704A-86EE-43CAEF6A303F}" type="presParOf" srcId="{4383EA6F-8C43-D24A-81A8-59B34AC049C8}" destId="{20C7E90E-6D89-8048-AF5B-659F60A185BA}" srcOrd="1" destOrd="0" presId="urn:microsoft.com/office/officeart/2005/8/layout/hierarchy3"/>
    <dgm:cxn modelId="{7846B212-D45B-A14C-BC45-6B02EA6F1385}" type="presParOf" srcId="{4383EA6F-8C43-D24A-81A8-59B34AC049C8}" destId="{4A470AD1-50C7-4C46-BAA4-8F798BE82C58}" srcOrd="2" destOrd="0" presId="urn:microsoft.com/office/officeart/2005/8/layout/hierarchy3"/>
    <dgm:cxn modelId="{DCCF2CF5-E5A9-734D-871A-06B30FD41199}" type="presParOf" srcId="{4383EA6F-8C43-D24A-81A8-59B34AC049C8}" destId="{02B8C41B-0F99-BD45-BB66-983E5AF40706}" srcOrd="3" destOrd="0" presId="urn:microsoft.com/office/officeart/2005/8/layout/hierarchy3"/>
    <dgm:cxn modelId="{A9B25FB3-83DB-4942-B03E-CAA44E1372D6}" type="presParOf" srcId="{EA636E73-57B2-F24A-9DD1-00A9621F33C7}" destId="{F304E5FF-3BC5-4749-A243-84E97D252568}" srcOrd="2" destOrd="0" presId="urn:microsoft.com/office/officeart/2005/8/layout/hierarchy3"/>
    <dgm:cxn modelId="{AC15FAAB-089F-BE47-9010-CD740674CD74}" type="presParOf" srcId="{F304E5FF-3BC5-4749-A243-84E97D252568}" destId="{69E5DA1D-5240-1641-B131-2D27699CCE3E}" srcOrd="0" destOrd="0" presId="urn:microsoft.com/office/officeart/2005/8/layout/hierarchy3"/>
    <dgm:cxn modelId="{1D06BDF6-9F6A-E146-ACF0-151AEDDEDF91}" type="presParOf" srcId="{69E5DA1D-5240-1641-B131-2D27699CCE3E}" destId="{49F41E2C-536F-0A4C-A69F-B483F1D7E681}" srcOrd="0" destOrd="0" presId="urn:microsoft.com/office/officeart/2005/8/layout/hierarchy3"/>
    <dgm:cxn modelId="{DCB681B2-41B1-4E4A-881A-1E9BF347AE3D}" type="presParOf" srcId="{69E5DA1D-5240-1641-B131-2D27699CCE3E}" destId="{56546E2F-AA79-6044-BC03-6D74881F6CE7}" srcOrd="1" destOrd="0" presId="urn:microsoft.com/office/officeart/2005/8/layout/hierarchy3"/>
    <dgm:cxn modelId="{CC03D270-39E4-CB4F-A127-4EBD79CA2E6D}" type="presParOf" srcId="{F304E5FF-3BC5-4749-A243-84E97D252568}" destId="{386DDFDE-2B59-E944-8BAD-0BE9069FB960}" srcOrd="1" destOrd="0" presId="urn:microsoft.com/office/officeart/2005/8/layout/hierarchy3"/>
    <dgm:cxn modelId="{19FB77C1-C011-474D-B258-3A687358794B}" type="presParOf" srcId="{386DDFDE-2B59-E944-8BAD-0BE9069FB960}" destId="{CE1B9ADF-46F6-5C40-8383-F7BCC1824B6B}" srcOrd="0" destOrd="0" presId="urn:microsoft.com/office/officeart/2005/8/layout/hierarchy3"/>
    <dgm:cxn modelId="{DE236353-6DFF-B447-B252-7FDC96139E28}" type="presParOf" srcId="{386DDFDE-2B59-E944-8BAD-0BE9069FB960}" destId="{36AC7663-1963-CC43-952E-5FBB63DD319C}" srcOrd="1" destOrd="0" presId="urn:microsoft.com/office/officeart/2005/8/layout/hierarchy3"/>
    <dgm:cxn modelId="{0188FB12-AD2F-BF43-A638-5FCF13A353C2}" type="presParOf" srcId="{386DDFDE-2B59-E944-8BAD-0BE9069FB960}" destId="{64DD4110-CCE2-DE48-9424-0FF8F9A9BA5B}" srcOrd="2" destOrd="0" presId="urn:microsoft.com/office/officeart/2005/8/layout/hierarchy3"/>
    <dgm:cxn modelId="{7D356B45-5FB6-3648-9788-C940EDE2B585}" type="presParOf" srcId="{386DDFDE-2B59-E944-8BAD-0BE9069FB960}" destId="{59BC0523-B727-E044-AD30-BE34CB56580D}" srcOrd="3" destOrd="0" presId="urn:microsoft.com/office/officeart/2005/8/layout/hierarchy3"/>
    <dgm:cxn modelId="{4270E9BB-C313-7C42-BB11-A3E9AB843572}" type="presParOf" srcId="{EA636E73-57B2-F24A-9DD1-00A9621F33C7}" destId="{52C9AF69-2D64-EB49-89E0-9A3890273DF5}" srcOrd="3" destOrd="0" presId="urn:microsoft.com/office/officeart/2005/8/layout/hierarchy3"/>
    <dgm:cxn modelId="{A5094681-2C18-7A4C-8E79-A6D80DBE072F}" type="presParOf" srcId="{52C9AF69-2D64-EB49-89E0-9A3890273DF5}" destId="{0BDA3F9D-09A4-CC4B-8807-B727CAA68F74}" srcOrd="0" destOrd="0" presId="urn:microsoft.com/office/officeart/2005/8/layout/hierarchy3"/>
    <dgm:cxn modelId="{D14A3845-71ED-AB4F-90A3-86631D54893B}" type="presParOf" srcId="{0BDA3F9D-09A4-CC4B-8807-B727CAA68F74}" destId="{DCB76989-180B-7046-B3DE-B69C835899D9}" srcOrd="0" destOrd="0" presId="urn:microsoft.com/office/officeart/2005/8/layout/hierarchy3"/>
    <dgm:cxn modelId="{DE4A6C47-DCA3-A94D-BF6E-E8D2EB99B3AA}" type="presParOf" srcId="{0BDA3F9D-09A4-CC4B-8807-B727CAA68F74}" destId="{E6A37DC6-973A-C343-BCF4-04A126AFB355}" srcOrd="1" destOrd="0" presId="urn:microsoft.com/office/officeart/2005/8/layout/hierarchy3"/>
    <dgm:cxn modelId="{B917DA65-A14E-F04E-A39B-B67D4430216E}" type="presParOf" srcId="{52C9AF69-2D64-EB49-89E0-9A3890273DF5}" destId="{1B795973-069C-6540-B908-656414A0D50C}" srcOrd="1" destOrd="0" presId="urn:microsoft.com/office/officeart/2005/8/layout/hierarchy3"/>
    <dgm:cxn modelId="{EA0E06C3-C80D-4844-B272-682D7AC1C89E}" type="presParOf" srcId="{1B795973-069C-6540-B908-656414A0D50C}" destId="{7D693075-A6DD-824E-A642-69EE03C31372}" srcOrd="0" destOrd="0" presId="urn:microsoft.com/office/officeart/2005/8/layout/hierarchy3"/>
    <dgm:cxn modelId="{C698B079-3B4E-B54E-8952-077F6E10BF83}" type="presParOf" srcId="{1B795973-069C-6540-B908-656414A0D50C}" destId="{12A4B107-3771-BE49-9979-7BBE2FC5EBE0}" srcOrd="1" destOrd="0" presId="urn:microsoft.com/office/officeart/2005/8/layout/hierarchy3"/>
    <dgm:cxn modelId="{F79C60A7-5AC8-744D-901F-85B6D0F864A5}" type="presParOf" srcId="{1B795973-069C-6540-B908-656414A0D50C}" destId="{F0B6A597-F1DB-9648-B2C8-7A9AC71C2A00}" srcOrd="2" destOrd="0" presId="urn:microsoft.com/office/officeart/2005/8/layout/hierarchy3"/>
    <dgm:cxn modelId="{C4B76E79-392B-544D-A98F-6BFDA88B0C2E}" type="presParOf" srcId="{1B795973-069C-6540-B908-656414A0D50C}" destId="{6592E751-6380-6245-939A-E47BA9AB69A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EAC123-DC58-D749-B541-30F5130A505F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C71B3C-DC56-B749-B53C-F971CD68FADC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dirty="0" smtClean="0">
              <a:solidFill>
                <a:srgbClr val="000000"/>
              </a:solidFill>
            </a:rPr>
            <a:t>Burden of bereavement</a:t>
          </a:r>
          <a:endParaRPr lang="en-US" sz="2000" dirty="0">
            <a:solidFill>
              <a:srgbClr val="000000"/>
            </a:solidFill>
          </a:endParaRPr>
        </a:p>
      </dgm:t>
    </dgm:pt>
    <dgm:pt modelId="{E2D9BC50-5396-C845-A80A-D4B800AE93F7}" type="parTrans" cxnId="{FB67F2EF-9069-2F46-9940-9878E5B68392}">
      <dgm:prSet/>
      <dgm:spPr/>
      <dgm:t>
        <a:bodyPr/>
        <a:lstStyle/>
        <a:p>
          <a:endParaRPr lang="en-US"/>
        </a:p>
      </dgm:t>
    </dgm:pt>
    <dgm:pt modelId="{4AEEA19E-0300-834C-8BED-9EEB25715C43}" type="sibTrans" cxnId="{FB67F2EF-9069-2F46-9940-9878E5B68392}">
      <dgm:prSet/>
      <dgm:spPr/>
      <dgm:t>
        <a:bodyPr/>
        <a:lstStyle/>
        <a:p>
          <a:endParaRPr lang="en-US"/>
        </a:p>
      </dgm:t>
    </dgm:pt>
    <dgm:pt modelId="{663239B3-E1BB-724A-BF64-841A65E7EE5B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dirty="0" smtClean="0">
              <a:solidFill>
                <a:srgbClr val="000000"/>
              </a:solidFill>
            </a:rPr>
            <a:t>Lifelong</a:t>
          </a:r>
          <a:endParaRPr lang="en-US" sz="2000" dirty="0">
            <a:solidFill>
              <a:srgbClr val="000000"/>
            </a:solidFill>
          </a:endParaRPr>
        </a:p>
      </dgm:t>
    </dgm:pt>
    <dgm:pt modelId="{1922AFC1-0455-084C-B719-741A62A4C3C7}" type="parTrans" cxnId="{79FC7FAA-33E2-CF46-B2AD-72A252CA54DF}">
      <dgm:prSet/>
      <dgm:spPr/>
      <dgm:t>
        <a:bodyPr/>
        <a:lstStyle/>
        <a:p>
          <a:endParaRPr lang="en-US"/>
        </a:p>
      </dgm:t>
    </dgm:pt>
    <dgm:pt modelId="{FCDC50F7-160A-0C4F-911D-1C6799D0F5A7}" type="sibTrans" cxnId="{79FC7FAA-33E2-CF46-B2AD-72A252CA54DF}">
      <dgm:prSet/>
      <dgm:spPr/>
      <dgm:t>
        <a:bodyPr/>
        <a:lstStyle/>
        <a:p>
          <a:endParaRPr lang="en-US"/>
        </a:p>
      </dgm:t>
    </dgm:pt>
    <dgm:pt modelId="{3ADB1179-C337-E048-BC1B-A5A04D3375EA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dirty="0" smtClean="0">
              <a:solidFill>
                <a:srgbClr val="000000"/>
              </a:solidFill>
            </a:rPr>
            <a:t>Legacy of AIDS related parental death</a:t>
          </a:r>
          <a:endParaRPr lang="en-US" sz="2000" dirty="0">
            <a:solidFill>
              <a:srgbClr val="000000"/>
            </a:solidFill>
          </a:endParaRPr>
        </a:p>
      </dgm:t>
    </dgm:pt>
    <dgm:pt modelId="{4272162B-8300-D44C-A2DE-E448B94F160B}" type="parTrans" cxnId="{872CDEE0-CD45-104F-9F8D-16B6671572DE}">
      <dgm:prSet/>
      <dgm:spPr/>
      <dgm:t>
        <a:bodyPr/>
        <a:lstStyle/>
        <a:p>
          <a:endParaRPr lang="en-US"/>
        </a:p>
      </dgm:t>
    </dgm:pt>
    <dgm:pt modelId="{2D615DF1-0BE5-F245-B42F-CA24F6AE5F8A}" type="sibTrans" cxnId="{872CDEE0-CD45-104F-9F8D-16B6671572DE}">
      <dgm:prSet/>
      <dgm:spPr/>
      <dgm:t>
        <a:bodyPr/>
        <a:lstStyle/>
        <a:p>
          <a:endParaRPr lang="en-US"/>
        </a:p>
      </dgm:t>
    </dgm:pt>
    <dgm:pt modelId="{A539B932-DD87-744B-B821-F479AD91DE00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dirty="0" smtClean="0">
              <a:solidFill>
                <a:srgbClr val="000000"/>
              </a:solidFill>
            </a:rPr>
            <a:t>Bereaved children – functioning challenge</a:t>
          </a:r>
          <a:endParaRPr lang="en-US" sz="2000" dirty="0">
            <a:solidFill>
              <a:srgbClr val="000000"/>
            </a:solidFill>
          </a:endParaRPr>
        </a:p>
      </dgm:t>
    </dgm:pt>
    <dgm:pt modelId="{453DAE1D-0130-B94D-B082-8A338F183C25}" type="parTrans" cxnId="{7519C6A0-116C-7B4E-8C56-5B35DB9701B8}">
      <dgm:prSet/>
      <dgm:spPr/>
      <dgm:t>
        <a:bodyPr/>
        <a:lstStyle/>
        <a:p>
          <a:endParaRPr lang="en-US"/>
        </a:p>
      </dgm:t>
    </dgm:pt>
    <dgm:pt modelId="{7B71C6B3-E2B2-AA45-9132-722ADA2AB223}" type="sibTrans" cxnId="{7519C6A0-116C-7B4E-8C56-5B35DB9701B8}">
      <dgm:prSet/>
      <dgm:spPr/>
      <dgm:t>
        <a:bodyPr/>
        <a:lstStyle/>
        <a:p>
          <a:endParaRPr lang="en-US"/>
        </a:p>
      </dgm:t>
    </dgm:pt>
    <dgm:pt modelId="{FB1830AB-E41C-B448-8E3E-8E93F85DE183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dirty="0" smtClean="0">
              <a:solidFill>
                <a:srgbClr val="000000"/>
              </a:solidFill>
            </a:rPr>
            <a:t>Combined bereavements – multiple burden – toxic shock</a:t>
          </a:r>
          <a:endParaRPr lang="en-US" sz="2000" dirty="0">
            <a:solidFill>
              <a:srgbClr val="000000"/>
            </a:solidFill>
          </a:endParaRPr>
        </a:p>
      </dgm:t>
    </dgm:pt>
    <dgm:pt modelId="{F85427F4-D1A4-DD49-9ABB-F18C6D6AA497}" type="parTrans" cxnId="{04E75E57-C2AA-A944-A81E-FC4486702DAB}">
      <dgm:prSet/>
      <dgm:spPr/>
      <dgm:t>
        <a:bodyPr/>
        <a:lstStyle/>
        <a:p>
          <a:endParaRPr lang="en-US"/>
        </a:p>
      </dgm:t>
    </dgm:pt>
    <dgm:pt modelId="{5B07C372-2DB0-D541-B451-2051CCC77E14}" type="sibTrans" cxnId="{04E75E57-C2AA-A944-A81E-FC4486702DAB}">
      <dgm:prSet/>
      <dgm:spPr/>
      <dgm:t>
        <a:bodyPr/>
        <a:lstStyle/>
        <a:p>
          <a:endParaRPr lang="en-US"/>
        </a:p>
      </dgm:t>
    </dgm:pt>
    <dgm:pt modelId="{F4818B22-7EBA-954D-86E3-819703A12A7E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dirty="0" smtClean="0">
              <a:solidFill>
                <a:srgbClr val="000000"/>
              </a:solidFill>
            </a:rPr>
            <a:t>Psychological, financial, social ramifications.</a:t>
          </a:r>
          <a:endParaRPr lang="en-US" sz="2000" dirty="0">
            <a:solidFill>
              <a:srgbClr val="000000"/>
            </a:solidFill>
          </a:endParaRPr>
        </a:p>
      </dgm:t>
    </dgm:pt>
    <dgm:pt modelId="{1E3A47BB-A684-1C40-ACE0-9625F314F079}" type="parTrans" cxnId="{9571FD52-3A1C-3441-80C8-6BDB0CA1CC57}">
      <dgm:prSet/>
      <dgm:spPr/>
      <dgm:t>
        <a:bodyPr/>
        <a:lstStyle/>
        <a:p>
          <a:endParaRPr lang="en-US"/>
        </a:p>
      </dgm:t>
    </dgm:pt>
    <dgm:pt modelId="{98AE0242-F620-2144-83D8-D44293DCF5C2}" type="sibTrans" cxnId="{9571FD52-3A1C-3441-80C8-6BDB0CA1CC57}">
      <dgm:prSet/>
      <dgm:spPr/>
      <dgm:t>
        <a:bodyPr/>
        <a:lstStyle/>
        <a:p>
          <a:endParaRPr lang="en-US"/>
        </a:p>
      </dgm:t>
    </dgm:pt>
    <dgm:pt modelId="{2F9A38BC-69AC-5947-B033-02B94AF824C7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1400" dirty="0" smtClean="0">
              <a:solidFill>
                <a:srgbClr val="000000"/>
              </a:solidFill>
            </a:rPr>
            <a:t>Thurman et al – Lancet 2017.  Bereavement intervention efficacy of a short term intervention in South Africa.</a:t>
          </a:r>
          <a:endParaRPr lang="en-US" sz="1400" dirty="0">
            <a:solidFill>
              <a:srgbClr val="000000"/>
            </a:solidFill>
          </a:endParaRPr>
        </a:p>
      </dgm:t>
    </dgm:pt>
    <dgm:pt modelId="{9BEDE99E-014F-A442-AF65-F57607B5F590}" type="parTrans" cxnId="{C375DEB0-818F-5E46-AC70-45504D2F8423}">
      <dgm:prSet/>
      <dgm:spPr/>
      <dgm:t>
        <a:bodyPr/>
        <a:lstStyle/>
        <a:p>
          <a:endParaRPr lang="en-US"/>
        </a:p>
      </dgm:t>
    </dgm:pt>
    <dgm:pt modelId="{EB0AB989-528F-4A49-BF31-38790D2C7C10}" type="sibTrans" cxnId="{C375DEB0-818F-5E46-AC70-45504D2F8423}">
      <dgm:prSet/>
      <dgm:spPr/>
      <dgm:t>
        <a:bodyPr/>
        <a:lstStyle/>
        <a:p>
          <a:endParaRPr lang="en-US"/>
        </a:p>
      </dgm:t>
    </dgm:pt>
    <dgm:pt modelId="{0968027F-66FC-5E4A-A958-39C5B5FE4A96}" type="pres">
      <dgm:prSet presAssocID="{59EAC123-DC58-D749-B541-30F5130A50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29F4D0-D175-B047-B7B1-25438E475E9F}" type="pres">
      <dgm:prSet presAssocID="{59EAC123-DC58-D749-B541-30F5130A505F}" presName="cycle" presStyleCnt="0"/>
      <dgm:spPr/>
    </dgm:pt>
    <dgm:pt modelId="{2A82288D-ED98-994F-B52B-0731CE7936C4}" type="pres">
      <dgm:prSet presAssocID="{25C71B3C-DC56-B749-B53C-F971CD68FADC}" presName="nodeFirstNode" presStyleLbl="node1" presStyleIdx="0" presStyleCnt="7" custScaleX="132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B2973-BDFB-7344-AABE-5ABA0BE65C27}" type="pres">
      <dgm:prSet presAssocID="{4AEEA19E-0300-834C-8BED-9EEB25715C43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F8C31A7B-5608-7342-9B90-569F07330950}" type="pres">
      <dgm:prSet presAssocID="{663239B3-E1BB-724A-BF64-841A65E7EE5B}" presName="nodeFollowingNodes" presStyleLbl="node1" presStyleIdx="1" presStyleCnt="7" custScaleX="177154" custRadScaleRad="112670" custRadScaleInc="197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73E96-46E4-974D-B9C8-E4BCC418AF73}" type="pres">
      <dgm:prSet presAssocID="{3ADB1179-C337-E048-BC1B-A5A04D3375EA}" presName="nodeFollowingNodes" presStyleLbl="node1" presStyleIdx="2" presStyleCnt="7" custScaleX="267385" custRadScaleRad="97204" custRadScaleInc="-17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3A63D-0334-7E44-ACC5-CC571D93E20E}" type="pres">
      <dgm:prSet presAssocID="{A539B932-DD87-744B-B821-F479AD91DE00}" presName="nodeFollowingNodes" presStyleLbl="node1" presStyleIdx="3" presStyleCnt="7" custScaleX="270297" custRadScaleRad="169239" custRadScaleInc="-71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D619C-5CF7-044B-9DF3-3DA0AF59B64E}" type="pres">
      <dgm:prSet presAssocID="{FB1830AB-E41C-B448-8E3E-8E93F85DE183}" presName="nodeFollowingNodes" presStyleLbl="node1" presStyleIdx="4" presStyleCnt="7" custScaleX="233788" custRadScaleRad="142778" custRadScaleInc="611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91D8B-D7D7-1244-985E-F24D33AB61C9}" type="pres">
      <dgm:prSet presAssocID="{F4818B22-7EBA-954D-86E3-819703A12A7E}" presName="nodeFollowingNodes" presStyleLbl="node1" presStyleIdx="5" presStyleCnt="7" custScaleX="238980" custRadScaleRad="145066" custRadScaleInc="14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4653E7-FD6C-CC46-98D3-C1B0C0808C97}" type="pres">
      <dgm:prSet presAssocID="{2F9A38BC-69AC-5947-B033-02B94AF824C7}" presName="nodeFollowingNodes" presStyleLbl="node1" presStyleIdx="6" presStyleCnt="7" custScaleX="223093" custRadScaleRad="131023" custRadScaleInc="-35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DA68DE-0EF1-8D4B-97CA-3F2290E850BA}" type="presOf" srcId="{F4818B22-7EBA-954D-86E3-819703A12A7E}" destId="{3D591D8B-D7D7-1244-985E-F24D33AB61C9}" srcOrd="0" destOrd="0" presId="urn:microsoft.com/office/officeart/2005/8/layout/cycle3"/>
    <dgm:cxn modelId="{7519C6A0-116C-7B4E-8C56-5B35DB9701B8}" srcId="{59EAC123-DC58-D749-B541-30F5130A505F}" destId="{A539B932-DD87-744B-B821-F479AD91DE00}" srcOrd="3" destOrd="0" parTransId="{453DAE1D-0130-B94D-B082-8A338F183C25}" sibTransId="{7B71C6B3-E2B2-AA45-9132-722ADA2AB223}"/>
    <dgm:cxn modelId="{FB67F2EF-9069-2F46-9940-9878E5B68392}" srcId="{59EAC123-DC58-D749-B541-30F5130A505F}" destId="{25C71B3C-DC56-B749-B53C-F971CD68FADC}" srcOrd="0" destOrd="0" parTransId="{E2D9BC50-5396-C845-A80A-D4B800AE93F7}" sibTransId="{4AEEA19E-0300-834C-8BED-9EEB25715C43}"/>
    <dgm:cxn modelId="{C375DEB0-818F-5E46-AC70-45504D2F8423}" srcId="{59EAC123-DC58-D749-B541-30F5130A505F}" destId="{2F9A38BC-69AC-5947-B033-02B94AF824C7}" srcOrd="6" destOrd="0" parTransId="{9BEDE99E-014F-A442-AF65-F57607B5F590}" sibTransId="{EB0AB989-528F-4A49-BF31-38790D2C7C10}"/>
    <dgm:cxn modelId="{04E75E57-C2AA-A944-A81E-FC4486702DAB}" srcId="{59EAC123-DC58-D749-B541-30F5130A505F}" destId="{FB1830AB-E41C-B448-8E3E-8E93F85DE183}" srcOrd="4" destOrd="0" parTransId="{F85427F4-D1A4-DD49-9ABB-F18C6D6AA497}" sibTransId="{5B07C372-2DB0-D541-B451-2051CCC77E14}"/>
    <dgm:cxn modelId="{EBE35F6A-2354-2D45-9BAC-3C559ECB874B}" type="presOf" srcId="{663239B3-E1BB-724A-BF64-841A65E7EE5B}" destId="{F8C31A7B-5608-7342-9B90-569F07330950}" srcOrd="0" destOrd="0" presId="urn:microsoft.com/office/officeart/2005/8/layout/cycle3"/>
    <dgm:cxn modelId="{FF03798D-E2EF-2F4B-ACDF-ACD0D8F6F17F}" type="presOf" srcId="{25C71B3C-DC56-B749-B53C-F971CD68FADC}" destId="{2A82288D-ED98-994F-B52B-0731CE7936C4}" srcOrd="0" destOrd="0" presId="urn:microsoft.com/office/officeart/2005/8/layout/cycle3"/>
    <dgm:cxn modelId="{BAAA5234-597D-B34C-9C9E-B420AA21B0A2}" type="presOf" srcId="{3ADB1179-C337-E048-BC1B-A5A04D3375EA}" destId="{E7473E96-46E4-974D-B9C8-E4BCC418AF73}" srcOrd="0" destOrd="0" presId="urn:microsoft.com/office/officeart/2005/8/layout/cycle3"/>
    <dgm:cxn modelId="{D2A3A55F-37A6-014B-A07F-307D58260475}" type="presOf" srcId="{2F9A38BC-69AC-5947-B033-02B94AF824C7}" destId="{CF4653E7-FD6C-CC46-98D3-C1B0C0808C97}" srcOrd="0" destOrd="0" presId="urn:microsoft.com/office/officeart/2005/8/layout/cycle3"/>
    <dgm:cxn modelId="{872CDEE0-CD45-104F-9F8D-16B6671572DE}" srcId="{59EAC123-DC58-D749-B541-30F5130A505F}" destId="{3ADB1179-C337-E048-BC1B-A5A04D3375EA}" srcOrd="2" destOrd="0" parTransId="{4272162B-8300-D44C-A2DE-E448B94F160B}" sibTransId="{2D615DF1-0BE5-F245-B42F-CA24F6AE5F8A}"/>
    <dgm:cxn modelId="{11606249-7EB9-0740-99E7-460200D637F4}" type="presOf" srcId="{A539B932-DD87-744B-B821-F479AD91DE00}" destId="{C6D3A63D-0334-7E44-ACC5-CC571D93E20E}" srcOrd="0" destOrd="0" presId="urn:microsoft.com/office/officeart/2005/8/layout/cycle3"/>
    <dgm:cxn modelId="{DB7A0975-ABE2-B548-B08E-B9C324A89A46}" type="presOf" srcId="{4AEEA19E-0300-834C-8BED-9EEB25715C43}" destId="{8D1B2973-BDFB-7344-AABE-5ABA0BE65C27}" srcOrd="0" destOrd="0" presId="urn:microsoft.com/office/officeart/2005/8/layout/cycle3"/>
    <dgm:cxn modelId="{9571FD52-3A1C-3441-80C8-6BDB0CA1CC57}" srcId="{59EAC123-DC58-D749-B541-30F5130A505F}" destId="{F4818B22-7EBA-954D-86E3-819703A12A7E}" srcOrd="5" destOrd="0" parTransId="{1E3A47BB-A684-1C40-ACE0-9625F314F079}" sibTransId="{98AE0242-F620-2144-83D8-D44293DCF5C2}"/>
    <dgm:cxn modelId="{3D9371D1-2475-7F4B-84E9-1DE127C3F222}" type="presOf" srcId="{FB1830AB-E41C-B448-8E3E-8E93F85DE183}" destId="{1E3D619C-5CF7-044B-9DF3-3DA0AF59B64E}" srcOrd="0" destOrd="0" presId="urn:microsoft.com/office/officeart/2005/8/layout/cycle3"/>
    <dgm:cxn modelId="{3FC288AB-5360-3245-AB6F-C6E576A0CA47}" type="presOf" srcId="{59EAC123-DC58-D749-B541-30F5130A505F}" destId="{0968027F-66FC-5E4A-A958-39C5B5FE4A96}" srcOrd="0" destOrd="0" presId="urn:microsoft.com/office/officeart/2005/8/layout/cycle3"/>
    <dgm:cxn modelId="{79FC7FAA-33E2-CF46-B2AD-72A252CA54DF}" srcId="{59EAC123-DC58-D749-B541-30F5130A505F}" destId="{663239B3-E1BB-724A-BF64-841A65E7EE5B}" srcOrd="1" destOrd="0" parTransId="{1922AFC1-0455-084C-B719-741A62A4C3C7}" sibTransId="{FCDC50F7-160A-0C4F-911D-1C6799D0F5A7}"/>
    <dgm:cxn modelId="{7B51C4D9-448F-EC4E-874C-B93036F57C89}" type="presParOf" srcId="{0968027F-66FC-5E4A-A958-39C5B5FE4A96}" destId="{F829F4D0-D175-B047-B7B1-25438E475E9F}" srcOrd="0" destOrd="0" presId="urn:microsoft.com/office/officeart/2005/8/layout/cycle3"/>
    <dgm:cxn modelId="{145CAB3A-F070-0E46-A110-8E317C1D60EE}" type="presParOf" srcId="{F829F4D0-D175-B047-B7B1-25438E475E9F}" destId="{2A82288D-ED98-994F-B52B-0731CE7936C4}" srcOrd="0" destOrd="0" presId="urn:microsoft.com/office/officeart/2005/8/layout/cycle3"/>
    <dgm:cxn modelId="{DE5D1BBF-7C84-B448-BFF0-A5D9B63257C6}" type="presParOf" srcId="{F829F4D0-D175-B047-B7B1-25438E475E9F}" destId="{8D1B2973-BDFB-7344-AABE-5ABA0BE65C27}" srcOrd="1" destOrd="0" presId="urn:microsoft.com/office/officeart/2005/8/layout/cycle3"/>
    <dgm:cxn modelId="{4A552C63-EF3A-0F43-B55C-A8D04F67A6EB}" type="presParOf" srcId="{F829F4D0-D175-B047-B7B1-25438E475E9F}" destId="{F8C31A7B-5608-7342-9B90-569F07330950}" srcOrd="2" destOrd="0" presId="urn:microsoft.com/office/officeart/2005/8/layout/cycle3"/>
    <dgm:cxn modelId="{835D6531-77DA-E242-B318-9C443C2B793E}" type="presParOf" srcId="{F829F4D0-D175-B047-B7B1-25438E475E9F}" destId="{E7473E96-46E4-974D-B9C8-E4BCC418AF73}" srcOrd="3" destOrd="0" presId="urn:microsoft.com/office/officeart/2005/8/layout/cycle3"/>
    <dgm:cxn modelId="{10F945B4-4C81-DF4D-8197-DAD1FAF7850A}" type="presParOf" srcId="{F829F4D0-D175-B047-B7B1-25438E475E9F}" destId="{C6D3A63D-0334-7E44-ACC5-CC571D93E20E}" srcOrd="4" destOrd="0" presId="urn:microsoft.com/office/officeart/2005/8/layout/cycle3"/>
    <dgm:cxn modelId="{F9BF23D6-0AA2-CA45-B1DE-26CAE518B79B}" type="presParOf" srcId="{F829F4D0-D175-B047-B7B1-25438E475E9F}" destId="{1E3D619C-5CF7-044B-9DF3-3DA0AF59B64E}" srcOrd="5" destOrd="0" presId="urn:microsoft.com/office/officeart/2005/8/layout/cycle3"/>
    <dgm:cxn modelId="{68325533-DA8E-1745-9ED7-F44216DDF65E}" type="presParOf" srcId="{F829F4D0-D175-B047-B7B1-25438E475E9F}" destId="{3D591D8B-D7D7-1244-985E-F24D33AB61C9}" srcOrd="6" destOrd="0" presId="urn:microsoft.com/office/officeart/2005/8/layout/cycle3"/>
    <dgm:cxn modelId="{111D84B0-FA70-314E-AEE6-0EAE8A0D5A62}" type="presParOf" srcId="{F829F4D0-D175-B047-B7B1-25438E475E9F}" destId="{CF4653E7-FD6C-CC46-98D3-C1B0C0808C97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424272-9428-EE47-97B5-34D38787B2FC}" type="doc">
      <dgm:prSet loTypeId="urn:microsoft.com/office/officeart/2005/8/layout/arrow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F12B153-AF86-C34D-9654-DF1FF256196D}">
      <dgm:prSet/>
      <dgm:spPr/>
      <dgm:t>
        <a:bodyPr/>
        <a:lstStyle/>
        <a:p>
          <a:pPr rtl="0"/>
          <a:r>
            <a:rPr lang="en-US" dirty="0" smtClean="0"/>
            <a:t>King report 2009 no single evaluation</a:t>
          </a:r>
          <a:endParaRPr lang="en-US" dirty="0"/>
        </a:p>
      </dgm:t>
    </dgm:pt>
    <dgm:pt modelId="{35B6E3C2-4676-7C40-96EB-CB85A915F4B8}" type="parTrans" cxnId="{980B1853-8FAD-8A48-8F9F-51F1EA863449}">
      <dgm:prSet/>
      <dgm:spPr/>
      <dgm:t>
        <a:bodyPr/>
        <a:lstStyle/>
        <a:p>
          <a:endParaRPr lang="en-US"/>
        </a:p>
      </dgm:t>
    </dgm:pt>
    <dgm:pt modelId="{BBAE7099-ACC2-6149-B704-687802A1A25E}" type="sibTrans" cxnId="{980B1853-8FAD-8A48-8F9F-51F1EA863449}">
      <dgm:prSet/>
      <dgm:spPr/>
      <dgm:t>
        <a:bodyPr/>
        <a:lstStyle/>
        <a:p>
          <a:endParaRPr lang="en-US"/>
        </a:p>
      </dgm:t>
    </dgm:pt>
    <dgm:pt modelId="{75F9D280-C549-5946-B270-30EA01F362D7}">
      <dgm:prSet/>
      <dgm:spPr/>
      <dgm:t>
        <a:bodyPr/>
        <a:lstStyle/>
        <a:p>
          <a:pPr rtl="0"/>
          <a:r>
            <a:rPr lang="en-US" dirty="0" smtClean="0"/>
            <a:t>Skeen et al 2017 – 17 met criteria 15 showed effective interventions</a:t>
          </a:r>
          <a:endParaRPr lang="en-US" dirty="0"/>
        </a:p>
      </dgm:t>
    </dgm:pt>
    <dgm:pt modelId="{8D56BB94-FDB1-4048-8AA4-43D264AA77A6}" type="parTrans" cxnId="{7B6D8CBE-D842-3D45-8458-2906867ADF08}">
      <dgm:prSet/>
      <dgm:spPr/>
      <dgm:t>
        <a:bodyPr/>
        <a:lstStyle/>
        <a:p>
          <a:endParaRPr lang="en-US"/>
        </a:p>
      </dgm:t>
    </dgm:pt>
    <dgm:pt modelId="{7320FDBE-9697-A841-AFC7-5476D77B660F}" type="sibTrans" cxnId="{7B6D8CBE-D842-3D45-8458-2906867ADF08}">
      <dgm:prSet/>
      <dgm:spPr/>
      <dgm:t>
        <a:bodyPr/>
        <a:lstStyle/>
        <a:p>
          <a:endParaRPr lang="en-US"/>
        </a:p>
      </dgm:t>
    </dgm:pt>
    <dgm:pt modelId="{2ADD44FC-C112-5341-AA21-71A9A8244CF1}" type="pres">
      <dgm:prSet presAssocID="{52424272-9428-EE47-97B5-34D38787B2F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992D76-77AA-5446-870A-814879F727EE}" type="pres">
      <dgm:prSet presAssocID="{52424272-9428-EE47-97B5-34D38787B2FC}" presName="divider" presStyleLbl="fgShp" presStyleIdx="0" presStyleCnt="1"/>
      <dgm:spPr/>
    </dgm:pt>
    <dgm:pt modelId="{F96347D8-2039-5A4F-9132-74019E2F5426}" type="pres">
      <dgm:prSet presAssocID="{EF12B153-AF86-C34D-9654-DF1FF256196D}" presName="downArrow" presStyleLbl="node1" presStyleIdx="0" presStyleCnt="2" custLinFactNeighborX="22222" custLinFactNeighborY="-2938"/>
      <dgm:spPr/>
    </dgm:pt>
    <dgm:pt modelId="{6A90E0CF-1606-944F-BE02-DF684902BAB4}" type="pres">
      <dgm:prSet presAssocID="{EF12B153-AF86-C34D-9654-DF1FF256196D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CBBB5-661F-0041-85EF-CD49A9CF3CB6}" type="pres">
      <dgm:prSet presAssocID="{75F9D280-C549-5946-B270-30EA01F362D7}" presName="upArrow" presStyleLbl="node1" presStyleIdx="1" presStyleCnt="2"/>
      <dgm:spPr/>
    </dgm:pt>
    <dgm:pt modelId="{B2928DBF-E5B9-974E-AA76-49429718163E}" type="pres">
      <dgm:prSet presAssocID="{75F9D280-C549-5946-B270-30EA01F362D7}" presName="upArrowText" presStyleLbl="revTx" presStyleIdx="1" presStyleCnt="2" custScaleX="193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9564D8-D7B8-B64F-9E27-B7D87F5FD748}" type="presOf" srcId="{52424272-9428-EE47-97B5-34D38787B2FC}" destId="{2ADD44FC-C112-5341-AA21-71A9A8244CF1}" srcOrd="0" destOrd="0" presId="urn:microsoft.com/office/officeart/2005/8/layout/arrow3"/>
    <dgm:cxn modelId="{980B1853-8FAD-8A48-8F9F-51F1EA863449}" srcId="{52424272-9428-EE47-97B5-34D38787B2FC}" destId="{EF12B153-AF86-C34D-9654-DF1FF256196D}" srcOrd="0" destOrd="0" parTransId="{35B6E3C2-4676-7C40-96EB-CB85A915F4B8}" sibTransId="{BBAE7099-ACC2-6149-B704-687802A1A25E}"/>
    <dgm:cxn modelId="{665580CF-1C11-0543-B4EF-88C9678C0F9D}" type="presOf" srcId="{75F9D280-C549-5946-B270-30EA01F362D7}" destId="{B2928DBF-E5B9-974E-AA76-49429718163E}" srcOrd="0" destOrd="0" presId="urn:microsoft.com/office/officeart/2005/8/layout/arrow3"/>
    <dgm:cxn modelId="{7B6D8CBE-D842-3D45-8458-2906867ADF08}" srcId="{52424272-9428-EE47-97B5-34D38787B2FC}" destId="{75F9D280-C549-5946-B270-30EA01F362D7}" srcOrd="1" destOrd="0" parTransId="{8D56BB94-FDB1-4048-8AA4-43D264AA77A6}" sibTransId="{7320FDBE-9697-A841-AFC7-5476D77B660F}"/>
    <dgm:cxn modelId="{8DEB1685-3FCC-074F-B63C-C3B4D7230E0B}" type="presOf" srcId="{EF12B153-AF86-C34D-9654-DF1FF256196D}" destId="{6A90E0CF-1606-944F-BE02-DF684902BAB4}" srcOrd="0" destOrd="0" presId="urn:microsoft.com/office/officeart/2005/8/layout/arrow3"/>
    <dgm:cxn modelId="{844C2511-4013-7F41-9D24-CFD289FD9568}" type="presParOf" srcId="{2ADD44FC-C112-5341-AA21-71A9A8244CF1}" destId="{F5992D76-77AA-5446-870A-814879F727EE}" srcOrd="0" destOrd="0" presId="urn:microsoft.com/office/officeart/2005/8/layout/arrow3"/>
    <dgm:cxn modelId="{B7474E39-8992-B84D-8D1C-E44352F64CB3}" type="presParOf" srcId="{2ADD44FC-C112-5341-AA21-71A9A8244CF1}" destId="{F96347D8-2039-5A4F-9132-74019E2F5426}" srcOrd="1" destOrd="0" presId="urn:microsoft.com/office/officeart/2005/8/layout/arrow3"/>
    <dgm:cxn modelId="{0CA0FF6A-4F97-5F40-82C9-A3E6AF5DD202}" type="presParOf" srcId="{2ADD44FC-C112-5341-AA21-71A9A8244CF1}" destId="{6A90E0CF-1606-944F-BE02-DF684902BAB4}" srcOrd="2" destOrd="0" presId="urn:microsoft.com/office/officeart/2005/8/layout/arrow3"/>
    <dgm:cxn modelId="{195F064D-3889-0645-B00C-ABA1EA929FBE}" type="presParOf" srcId="{2ADD44FC-C112-5341-AA21-71A9A8244CF1}" destId="{51CCBBB5-661F-0041-85EF-CD49A9CF3CB6}" srcOrd="3" destOrd="0" presId="urn:microsoft.com/office/officeart/2005/8/layout/arrow3"/>
    <dgm:cxn modelId="{6368FAF3-B6FE-3842-9A7A-59E782E563DB}" type="presParOf" srcId="{2ADD44FC-C112-5341-AA21-71A9A8244CF1}" destId="{B2928DBF-E5B9-974E-AA76-49429718163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DF548C-1229-6E43-950B-7E65DABA8C92}" type="doc">
      <dgm:prSet loTypeId="urn:microsoft.com/office/officeart/2005/8/layout/StepDownProcess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7A6A2C0-4E49-5049-BBBE-077BDDD61B1A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en-US" sz="2800" b="1" dirty="0" smtClean="0">
              <a:solidFill>
                <a:srgbClr val="000000"/>
              </a:solidFill>
            </a:rPr>
            <a:t>Resilience</a:t>
          </a:r>
        </a:p>
        <a:p>
          <a:pPr rtl="0"/>
          <a:r>
            <a:rPr lang="en-US" sz="2800" b="1" dirty="0" smtClean="0">
              <a:solidFill>
                <a:srgbClr val="000000"/>
              </a:solidFill>
            </a:rPr>
            <a:t>(Betancourt, </a:t>
          </a:r>
          <a:r>
            <a:rPr lang="en-US" sz="2800" b="1" dirty="0" err="1" smtClean="0">
              <a:solidFill>
                <a:srgbClr val="000000"/>
              </a:solidFill>
            </a:rPr>
            <a:t>Skovdal</a:t>
          </a:r>
          <a:r>
            <a:rPr lang="en-US" sz="2800" b="1" dirty="0" smtClean="0">
              <a:solidFill>
                <a:srgbClr val="000000"/>
              </a:solidFill>
            </a:rPr>
            <a:t>, Sherr)</a:t>
          </a:r>
          <a:endParaRPr lang="en-US" sz="2800" b="1" dirty="0">
            <a:solidFill>
              <a:srgbClr val="000000"/>
            </a:solidFill>
          </a:endParaRPr>
        </a:p>
      </dgm:t>
    </dgm:pt>
    <dgm:pt modelId="{DDA2FE9E-3616-BA4C-8ACA-F9DD68497F25}" type="parTrans" cxnId="{89CE448F-EA93-A748-AADB-5617D5C06489}">
      <dgm:prSet/>
      <dgm:spPr/>
      <dgm:t>
        <a:bodyPr/>
        <a:lstStyle/>
        <a:p>
          <a:endParaRPr lang="en-US"/>
        </a:p>
      </dgm:t>
    </dgm:pt>
    <dgm:pt modelId="{160C62BA-B413-F343-99FC-D88E2482207C}" type="sibTrans" cxnId="{89CE448F-EA93-A748-AADB-5617D5C06489}">
      <dgm:prSet/>
      <dgm:spPr/>
      <dgm:t>
        <a:bodyPr/>
        <a:lstStyle/>
        <a:p>
          <a:endParaRPr lang="en-US"/>
        </a:p>
      </dgm:t>
    </dgm:pt>
    <dgm:pt modelId="{08B649FB-AEB2-BB40-96D5-B329217428D1}">
      <dgm:prSet custT="1"/>
      <dgm:spPr>
        <a:solidFill>
          <a:srgbClr val="3366FF"/>
        </a:solidFill>
      </dgm:spPr>
      <dgm:t>
        <a:bodyPr/>
        <a:lstStyle/>
        <a:p>
          <a:pPr rtl="0"/>
          <a:r>
            <a:rPr lang="en-US" sz="2800" b="1" dirty="0" smtClean="0">
              <a:solidFill>
                <a:srgbClr val="000000"/>
              </a:solidFill>
            </a:rPr>
            <a:t>Coping </a:t>
          </a:r>
          <a:endParaRPr lang="en-US" sz="2800" b="1" dirty="0">
            <a:solidFill>
              <a:srgbClr val="000000"/>
            </a:solidFill>
          </a:endParaRPr>
        </a:p>
      </dgm:t>
    </dgm:pt>
    <dgm:pt modelId="{99D06382-35D2-9B43-8B68-E183871924BD}" type="parTrans" cxnId="{34D54B16-2DA3-564F-9EAD-8B60D98564CF}">
      <dgm:prSet/>
      <dgm:spPr/>
      <dgm:t>
        <a:bodyPr/>
        <a:lstStyle/>
        <a:p>
          <a:endParaRPr lang="en-US"/>
        </a:p>
      </dgm:t>
    </dgm:pt>
    <dgm:pt modelId="{B06824D8-3E3E-1043-BBD0-3A08E99F5ED5}" type="sibTrans" cxnId="{34D54B16-2DA3-564F-9EAD-8B60D98564CF}">
      <dgm:prSet/>
      <dgm:spPr/>
      <dgm:t>
        <a:bodyPr/>
        <a:lstStyle/>
        <a:p>
          <a:endParaRPr lang="en-US"/>
        </a:p>
      </dgm:t>
    </dgm:pt>
    <dgm:pt modelId="{5EC04170-E62C-5B44-9713-574E4B8D7028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rgbClr val="000000"/>
              </a:solidFill>
            </a:rPr>
            <a:t>Adjustment</a:t>
          </a:r>
          <a:endParaRPr lang="en-US" sz="2800" b="1" dirty="0">
            <a:solidFill>
              <a:srgbClr val="000000"/>
            </a:solidFill>
          </a:endParaRPr>
        </a:p>
      </dgm:t>
    </dgm:pt>
    <dgm:pt modelId="{849B8AAA-0645-5C40-877C-992346411B22}" type="parTrans" cxnId="{637A80B2-AD7D-A145-8019-A70B17FE4311}">
      <dgm:prSet/>
      <dgm:spPr/>
      <dgm:t>
        <a:bodyPr/>
        <a:lstStyle/>
        <a:p>
          <a:endParaRPr lang="en-US"/>
        </a:p>
      </dgm:t>
    </dgm:pt>
    <dgm:pt modelId="{1FD0904D-BD1D-A241-AEFD-9AAED95EC878}" type="sibTrans" cxnId="{637A80B2-AD7D-A145-8019-A70B17FE4311}">
      <dgm:prSet/>
      <dgm:spPr/>
      <dgm:t>
        <a:bodyPr/>
        <a:lstStyle/>
        <a:p>
          <a:endParaRPr lang="en-US"/>
        </a:p>
      </dgm:t>
    </dgm:pt>
    <dgm:pt modelId="{86B9075F-9C58-BB43-8EAE-C7CDBE95EB9E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rgbClr val="000000"/>
              </a:solidFill>
            </a:rPr>
            <a:t>Post traumatic growth</a:t>
          </a:r>
          <a:endParaRPr lang="en-US" sz="2800" b="1" dirty="0">
            <a:solidFill>
              <a:srgbClr val="000000"/>
            </a:solidFill>
          </a:endParaRPr>
        </a:p>
      </dgm:t>
    </dgm:pt>
    <dgm:pt modelId="{34EA7E0F-4B5C-8240-8362-1BBF2FF80D34}" type="parTrans" cxnId="{62E1DE8C-E8DD-9E4E-B395-704C8E2F8170}">
      <dgm:prSet/>
      <dgm:spPr/>
      <dgm:t>
        <a:bodyPr/>
        <a:lstStyle/>
        <a:p>
          <a:endParaRPr lang="en-US"/>
        </a:p>
      </dgm:t>
    </dgm:pt>
    <dgm:pt modelId="{ABF85B8F-96D4-5941-A68C-10779A5B8A86}" type="sibTrans" cxnId="{62E1DE8C-E8DD-9E4E-B395-704C8E2F8170}">
      <dgm:prSet/>
      <dgm:spPr/>
      <dgm:t>
        <a:bodyPr/>
        <a:lstStyle/>
        <a:p>
          <a:endParaRPr lang="en-US"/>
        </a:p>
      </dgm:t>
    </dgm:pt>
    <dgm:pt modelId="{3EBD41F0-CDF9-3845-A848-4F1097F2B968}" type="pres">
      <dgm:prSet presAssocID="{CDDF548C-1229-6E43-950B-7E65DABA8C9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1936090-5ED6-1640-9BD3-D5B8097368D5}" type="pres">
      <dgm:prSet presAssocID="{97A6A2C0-4E49-5049-BBBE-077BDDD61B1A}" presName="composite" presStyleCnt="0"/>
      <dgm:spPr/>
    </dgm:pt>
    <dgm:pt modelId="{8E1F8C80-5B14-B443-B157-956DE0D25AE8}" type="pres">
      <dgm:prSet presAssocID="{97A6A2C0-4E49-5049-BBBE-077BDDD61B1A}" presName="bentUpArrow1" presStyleLbl="alignImgPlace1" presStyleIdx="0" presStyleCnt="3"/>
      <dgm:spPr/>
    </dgm:pt>
    <dgm:pt modelId="{28BF6AF5-9192-9245-8337-904801924A42}" type="pres">
      <dgm:prSet presAssocID="{97A6A2C0-4E49-5049-BBBE-077BDDD61B1A}" presName="ParentText" presStyleLbl="node1" presStyleIdx="0" presStyleCnt="4" custScaleX="3178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A5821-FD6E-7B4E-A437-7FFBBE5556D5}" type="pres">
      <dgm:prSet presAssocID="{97A6A2C0-4E49-5049-BBBE-077BDDD61B1A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6A06779-C8B1-8540-AF12-4C6013758FBB}" type="pres">
      <dgm:prSet presAssocID="{160C62BA-B413-F343-99FC-D88E2482207C}" presName="sibTrans" presStyleCnt="0"/>
      <dgm:spPr/>
    </dgm:pt>
    <dgm:pt modelId="{6ACF1093-8C69-0F40-8495-D10F9D766E57}" type="pres">
      <dgm:prSet presAssocID="{08B649FB-AEB2-BB40-96D5-B329217428D1}" presName="composite" presStyleCnt="0"/>
      <dgm:spPr/>
    </dgm:pt>
    <dgm:pt modelId="{7711AFF1-C3B6-1A49-B819-ED8387593E26}" type="pres">
      <dgm:prSet presAssocID="{08B649FB-AEB2-BB40-96D5-B329217428D1}" presName="bentUpArrow1" presStyleLbl="alignImgPlace1" presStyleIdx="1" presStyleCnt="3"/>
      <dgm:spPr/>
    </dgm:pt>
    <dgm:pt modelId="{B1814334-8294-8449-82F4-E6CA05E6D731}" type="pres">
      <dgm:prSet presAssocID="{08B649FB-AEB2-BB40-96D5-B329217428D1}" presName="ParentText" presStyleLbl="node1" presStyleIdx="1" presStyleCnt="4" custScaleX="162220" custLinFactNeighborX="14930" custLinFactNeighborY="41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686B8-68D0-DE40-B3CC-F137B91F7C5F}" type="pres">
      <dgm:prSet presAssocID="{08B649FB-AEB2-BB40-96D5-B329217428D1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CD66CFC-F250-7941-9BA3-85D8CCDEDA2B}" type="pres">
      <dgm:prSet presAssocID="{B06824D8-3E3E-1043-BBD0-3A08E99F5ED5}" presName="sibTrans" presStyleCnt="0"/>
      <dgm:spPr/>
    </dgm:pt>
    <dgm:pt modelId="{0B98AB09-6B0A-8546-B7B8-5949CF4FCE5E}" type="pres">
      <dgm:prSet presAssocID="{5EC04170-E62C-5B44-9713-574E4B8D7028}" presName="composite" presStyleCnt="0"/>
      <dgm:spPr/>
    </dgm:pt>
    <dgm:pt modelId="{CC92357B-33EC-C04F-AAD5-F7950EC6C608}" type="pres">
      <dgm:prSet presAssocID="{5EC04170-E62C-5B44-9713-574E4B8D7028}" presName="bentUpArrow1" presStyleLbl="alignImgPlace1" presStyleIdx="2" presStyleCnt="3"/>
      <dgm:spPr/>
    </dgm:pt>
    <dgm:pt modelId="{2EF301DD-9E32-C94F-9E0E-A5181EF1A843}" type="pres">
      <dgm:prSet presAssocID="{5EC04170-E62C-5B44-9713-574E4B8D7028}" presName="ParentText" presStyleLbl="node1" presStyleIdx="2" presStyleCnt="4" custScaleX="2235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8FCEF-0F87-5645-B96A-D6D1491D784B}" type="pres">
      <dgm:prSet presAssocID="{5EC04170-E62C-5B44-9713-574E4B8D7028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E6DA029-A7FC-D74D-AB58-C843A2112C1D}" type="pres">
      <dgm:prSet presAssocID="{1FD0904D-BD1D-A241-AEFD-9AAED95EC878}" presName="sibTrans" presStyleCnt="0"/>
      <dgm:spPr/>
    </dgm:pt>
    <dgm:pt modelId="{98D2CF5A-F9C5-C14D-AB54-C04FB413633E}" type="pres">
      <dgm:prSet presAssocID="{86B9075F-9C58-BB43-8EAE-C7CDBE95EB9E}" presName="composite" presStyleCnt="0"/>
      <dgm:spPr/>
    </dgm:pt>
    <dgm:pt modelId="{1951B126-B3D1-FE49-BA27-F4B652B1DA58}" type="pres">
      <dgm:prSet presAssocID="{86B9075F-9C58-BB43-8EAE-C7CDBE95EB9E}" presName="ParentText" presStyleLbl="node1" presStyleIdx="3" presStyleCnt="4" custScaleX="2432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2BD985-8A54-6848-906B-ECFDD51E9348}" type="presOf" srcId="{08B649FB-AEB2-BB40-96D5-B329217428D1}" destId="{B1814334-8294-8449-82F4-E6CA05E6D731}" srcOrd="0" destOrd="0" presId="urn:microsoft.com/office/officeart/2005/8/layout/StepDownProcess"/>
    <dgm:cxn modelId="{637A80B2-AD7D-A145-8019-A70B17FE4311}" srcId="{CDDF548C-1229-6E43-950B-7E65DABA8C92}" destId="{5EC04170-E62C-5B44-9713-574E4B8D7028}" srcOrd="2" destOrd="0" parTransId="{849B8AAA-0645-5C40-877C-992346411B22}" sibTransId="{1FD0904D-BD1D-A241-AEFD-9AAED95EC878}"/>
    <dgm:cxn modelId="{779AD44D-8DEC-2549-82EA-5E154003E43E}" type="presOf" srcId="{CDDF548C-1229-6E43-950B-7E65DABA8C92}" destId="{3EBD41F0-CDF9-3845-A848-4F1097F2B968}" srcOrd="0" destOrd="0" presId="urn:microsoft.com/office/officeart/2005/8/layout/StepDownProcess"/>
    <dgm:cxn modelId="{34D54B16-2DA3-564F-9EAD-8B60D98564CF}" srcId="{CDDF548C-1229-6E43-950B-7E65DABA8C92}" destId="{08B649FB-AEB2-BB40-96D5-B329217428D1}" srcOrd="1" destOrd="0" parTransId="{99D06382-35D2-9B43-8B68-E183871924BD}" sibTransId="{B06824D8-3E3E-1043-BBD0-3A08E99F5ED5}"/>
    <dgm:cxn modelId="{A3291954-3F98-7947-9785-28ADF9CAFF80}" type="presOf" srcId="{5EC04170-E62C-5B44-9713-574E4B8D7028}" destId="{2EF301DD-9E32-C94F-9E0E-A5181EF1A843}" srcOrd="0" destOrd="0" presId="urn:microsoft.com/office/officeart/2005/8/layout/StepDownProcess"/>
    <dgm:cxn modelId="{E9F5BC4F-436E-F045-AF2F-3C15717EF656}" type="presOf" srcId="{86B9075F-9C58-BB43-8EAE-C7CDBE95EB9E}" destId="{1951B126-B3D1-FE49-BA27-F4B652B1DA58}" srcOrd="0" destOrd="0" presId="urn:microsoft.com/office/officeart/2005/8/layout/StepDownProcess"/>
    <dgm:cxn modelId="{62E1DE8C-E8DD-9E4E-B395-704C8E2F8170}" srcId="{CDDF548C-1229-6E43-950B-7E65DABA8C92}" destId="{86B9075F-9C58-BB43-8EAE-C7CDBE95EB9E}" srcOrd="3" destOrd="0" parTransId="{34EA7E0F-4B5C-8240-8362-1BBF2FF80D34}" sibTransId="{ABF85B8F-96D4-5941-A68C-10779A5B8A86}"/>
    <dgm:cxn modelId="{5C251843-ED32-304B-A9CA-599A320B7D1F}" type="presOf" srcId="{97A6A2C0-4E49-5049-BBBE-077BDDD61B1A}" destId="{28BF6AF5-9192-9245-8337-904801924A42}" srcOrd="0" destOrd="0" presId="urn:microsoft.com/office/officeart/2005/8/layout/StepDownProcess"/>
    <dgm:cxn modelId="{89CE448F-EA93-A748-AADB-5617D5C06489}" srcId="{CDDF548C-1229-6E43-950B-7E65DABA8C92}" destId="{97A6A2C0-4E49-5049-BBBE-077BDDD61B1A}" srcOrd="0" destOrd="0" parTransId="{DDA2FE9E-3616-BA4C-8ACA-F9DD68497F25}" sibTransId="{160C62BA-B413-F343-99FC-D88E2482207C}"/>
    <dgm:cxn modelId="{652B38C6-7CA1-8643-9880-6C33F8E651BA}" type="presParOf" srcId="{3EBD41F0-CDF9-3845-A848-4F1097F2B968}" destId="{11936090-5ED6-1640-9BD3-D5B8097368D5}" srcOrd="0" destOrd="0" presId="urn:microsoft.com/office/officeart/2005/8/layout/StepDownProcess"/>
    <dgm:cxn modelId="{6F6EE6BA-5912-0349-8BB1-D9257FECFEB1}" type="presParOf" srcId="{11936090-5ED6-1640-9BD3-D5B8097368D5}" destId="{8E1F8C80-5B14-B443-B157-956DE0D25AE8}" srcOrd="0" destOrd="0" presId="urn:microsoft.com/office/officeart/2005/8/layout/StepDownProcess"/>
    <dgm:cxn modelId="{C40EBC40-AEDD-0D4E-86D4-599572999253}" type="presParOf" srcId="{11936090-5ED6-1640-9BD3-D5B8097368D5}" destId="{28BF6AF5-9192-9245-8337-904801924A42}" srcOrd="1" destOrd="0" presId="urn:microsoft.com/office/officeart/2005/8/layout/StepDownProcess"/>
    <dgm:cxn modelId="{F666ECE0-BFBD-D945-A241-06FC027B614F}" type="presParOf" srcId="{11936090-5ED6-1640-9BD3-D5B8097368D5}" destId="{A32A5821-FD6E-7B4E-A437-7FFBBE5556D5}" srcOrd="2" destOrd="0" presId="urn:microsoft.com/office/officeart/2005/8/layout/StepDownProcess"/>
    <dgm:cxn modelId="{FE6FDB2F-C8BC-6944-8C70-2C5DBB2044F0}" type="presParOf" srcId="{3EBD41F0-CDF9-3845-A848-4F1097F2B968}" destId="{76A06779-C8B1-8540-AF12-4C6013758FBB}" srcOrd="1" destOrd="0" presId="urn:microsoft.com/office/officeart/2005/8/layout/StepDownProcess"/>
    <dgm:cxn modelId="{0382CE6D-144C-8E48-86DB-AA3DE0D9A6F9}" type="presParOf" srcId="{3EBD41F0-CDF9-3845-A848-4F1097F2B968}" destId="{6ACF1093-8C69-0F40-8495-D10F9D766E57}" srcOrd="2" destOrd="0" presId="urn:microsoft.com/office/officeart/2005/8/layout/StepDownProcess"/>
    <dgm:cxn modelId="{969F3B95-7BCF-ED4E-B2EB-E867D91E4BDD}" type="presParOf" srcId="{6ACF1093-8C69-0F40-8495-D10F9D766E57}" destId="{7711AFF1-C3B6-1A49-B819-ED8387593E26}" srcOrd="0" destOrd="0" presId="urn:microsoft.com/office/officeart/2005/8/layout/StepDownProcess"/>
    <dgm:cxn modelId="{7F9F4D97-F427-3540-9452-F17D93191597}" type="presParOf" srcId="{6ACF1093-8C69-0F40-8495-D10F9D766E57}" destId="{B1814334-8294-8449-82F4-E6CA05E6D731}" srcOrd="1" destOrd="0" presId="urn:microsoft.com/office/officeart/2005/8/layout/StepDownProcess"/>
    <dgm:cxn modelId="{043B4E95-253D-BA47-9AFF-D6EFF10D2B8B}" type="presParOf" srcId="{6ACF1093-8C69-0F40-8495-D10F9D766E57}" destId="{CCB686B8-68D0-DE40-B3CC-F137B91F7C5F}" srcOrd="2" destOrd="0" presId="urn:microsoft.com/office/officeart/2005/8/layout/StepDownProcess"/>
    <dgm:cxn modelId="{56C3C9A7-560F-BE43-9436-E4A44E486CCD}" type="presParOf" srcId="{3EBD41F0-CDF9-3845-A848-4F1097F2B968}" destId="{FCD66CFC-F250-7941-9BA3-85D8CCDEDA2B}" srcOrd="3" destOrd="0" presId="urn:microsoft.com/office/officeart/2005/8/layout/StepDownProcess"/>
    <dgm:cxn modelId="{FC609AD1-08A8-C944-A195-9EEAD34D2CF4}" type="presParOf" srcId="{3EBD41F0-CDF9-3845-A848-4F1097F2B968}" destId="{0B98AB09-6B0A-8546-B7B8-5949CF4FCE5E}" srcOrd="4" destOrd="0" presId="urn:microsoft.com/office/officeart/2005/8/layout/StepDownProcess"/>
    <dgm:cxn modelId="{3A2914BD-9BED-164F-A8A9-E56B011D8344}" type="presParOf" srcId="{0B98AB09-6B0A-8546-B7B8-5949CF4FCE5E}" destId="{CC92357B-33EC-C04F-AAD5-F7950EC6C608}" srcOrd="0" destOrd="0" presId="urn:microsoft.com/office/officeart/2005/8/layout/StepDownProcess"/>
    <dgm:cxn modelId="{577F4195-B23A-2A40-B278-83E33E36020D}" type="presParOf" srcId="{0B98AB09-6B0A-8546-B7B8-5949CF4FCE5E}" destId="{2EF301DD-9E32-C94F-9E0E-A5181EF1A843}" srcOrd="1" destOrd="0" presId="urn:microsoft.com/office/officeart/2005/8/layout/StepDownProcess"/>
    <dgm:cxn modelId="{8A1570BC-486D-1644-A81B-840ACB0068BA}" type="presParOf" srcId="{0B98AB09-6B0A-8546-B7B8-5949CF4FCE5E}" destId="{7A58FCEF-0F87-5645-B96A-D6D1491D784B}" srcOrd="2" destOrd="0" presId="urn:microsoft.com/office/officeart/2005/8/layout/StepDownProcess"/>
    <dgm:cxn modelId="{8906FFAD-5C12-BC49-98B5-B7893D73DD99}" type="presParOf" srcId="{3EBD41F0-CDF9-3845-A848-4F1097F2B968}" destId="{0E6DA029-A7FC-D74D-AB58-C843A2112C1D}" srcOrd="5" destOrd="0" presId="urn:microsoft.com/office/officeart/2005/8/layout/StepDownProcess"/>
    <dgm:cxn modelId="{92517CF1-13D9-A148-835F-8777ACEECA89}" type="presParOf" srcId="{3EBD41F0-CDF9-3845-A848-4F1097F2B968}" destId="{98D2CF5A-F9C5-C14D-AB54-C04FB413633E}" srcOrd="6" destOrd="0" presId="urn:microsoft.com/office/officeart/2005/8/layout/StepDownProcess"/>
    <dgm:cxn modelId="{996AAC97-E096-4A41-87DC-FD7F32F64319}" type="presParOf" srcId="{98D2CF5A-F9C5-C14D-AB54-C04FB413633E}" destId="{1951B126-B3D1-FE49-BA27-F4B652B1DA5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C57B8C-27FC-484C-9F14-84ED520DA670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9BC0EFB2-6933-4965-94B3-1CF7C1548316}">
      <dgm:prSet phldrT="[Text]"/>
      <dgm:spPr/>
      <dgm:t>
        <a:bodyPr/>
        <a:lstStyle/>
        <a:p>
          <a:r>
            <a:rPr lang="en-GB" smtClean="0"/>
            <a:t>Growing evidence	</a:t>
          </a:r>
          <a:endParaRPr lang="en-GB" dirty="0"/>
        </a:p>
      </dgm:t>
    </dgm:pt>
    <dgm:pt modelId="{4749FD4E-494C-45C8-BF8D-30D3FA589A2D}" type="parTrans" cxnId="{293CCEA2-F4A5-4576-B6C9-5986B57BDE8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4D65641-C7C7-43C3-978E-EA0EA393DE8F}" type="sibTrans" cxnId="{293CCEA2-F4A5-4576-B6C9-5986B57BDE8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7EEA8D1-B5F6-4AEB-8425-5DF8FD6E802B}">
      <dgm:prSet phldrT="[Text]"/>
      <dgm:spPr/>
      <dgm:t>
        <a:bodyPr/>
        <a:lstStyle/>
        <a:p>
          <a:r>
            <a:rPr lang="en-GB" smtClean="0"/>
            <a:t>Failure to track</a:t>
          </a:r>
          <a:endParaRPr lang="en-GB" dirty="0"/>
        </a:p>
      </dgm:t>
    </dgm:pt>
    <dgm:pt modelId="{2944DBCC-5AE8-4094-B385-C04E34347B6A}" type="parTrans" cxnId="{E1DFDA97-02A8-4C89-8298-2BA71D8995A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77DA142-108A-4ACB-8ACF-FA35914F8D67}" type="sibTrans" cxnId="{E1DFDA97-02A8-4C89-8298-2BA71D8995A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BCD5A7B-7834-4EF0-84BE-3572A67EA1E1}">
      <dgm:prSet phldrT="[Text]"/>
      <dgm:spPr/>
      <dgm:t>
        <a:bodyPr/>
        <a:lstStyle/>
        <a:p>
          <a:r>
            <a:rPr lang="en-GB" dirty="0" smtClean="0"/>
            <a:t>Adolescents data needed</a:t>
          </a:r>
          <a:endParaRPr lang="en-GB" dirty="0"/>
        </a:p>
      </dgm:t>
    </dgm:pt>
    <dgm:pt modelId="{E4C30F03-3E95-4590-B5DF-510C26F7D00E}" type="parTrans" cxnId="{1B53E8A7-0CB2-4C7A-9303-C9D6D391051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E57A2C7-09F3-4BD3-8F77-AD41B953488D}" type="sibTrans" cxnId="{1B53E8A7-0CB2-4C7A-9303-C9D6D391051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054C3A4-63E3-4ADB-AFCE-54CDA74DE205}">
      <dgm:prSet/>
      <dgm:spPr/>
      <dgm:t>
        <a:bodyPr/>
        <a:lstStyle/>
        <a:p>
          <a:r>
            <a:rPr lang="en-GB" smtClean="0"/>
            <a:t>Integrated behaviour, mental health &amp; biomedical</a:t>
          </a:r>
          <a:endParaRPr lang="en-GB" dirty="0"/>
        </a:p>
      </dgm:t>
    </dgm:pt>
    <dgm:pt modelId="{D177838E-CB59-4C05-B212-CCCED59DBA80}" type="parTrans" cxnId="{7EC6F024-A207-445E-9FA4-1213A93EE1F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3B1F8BF-5368-4DDC-BB0D-C47808565CB1}" type="sibTrans" cxnId="{7EC6F024-A207-445E-9FA4-1213A93EE1F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32B86A4-4A69-437D-982A-02AD9BF16ADF}">
      <dgm:prSet/>
      <dgm:spPr/>
      <dgm:t>
        <a:bodyPr/>
        <a:lstStyle/>
        <a:p>
          <a:r>
            <a:rPr lang="en-GB" dirty="0" smtClean="0"/>
            <a:t>HEU future</a:t>
          </a:r>
          <a:endParaRPr lang="en-GB" dirty="0"/>
        </a:p>
      </dgm:t>
    </dgm:pt>
    <dgm:pt modelId="{67548E1E-525B-47A6-8561-6B5B473DF293}" type="parTrans" cxnId="{B0434445-5DED-40E6-AF4C-2279A5A80577}">
      <dgm:prSet/>
      <dgm:spPr/>
      <dgm:t>
        <a:bodyPr/>
        <a:lstStyle/>
        <a:p>
          <a:endParaRPr lang="en-GB"/>
        </a:p>
      </dgm:t>
    </dgm:pt>
    <dgm:pt modelId="{BCC87973-6479-4E10-B9A9-4CE572E5C3A1}" type="sibTrans" cxnId="{B0434445-5DED-40E6-AF4C-2279A5A80577}">
      <dgm:prSet/>
      <dgm:spPr/>
      <dgm:t>
        <a:bodyPr/>
        <a:lstStyle/>
        <a:p>
          <a:endParaRPr lang="en-GB"/>
        </a:p>
      </dgm:t>
    </dgm:pt>
    <dgm:pt modelId="{19CEBD06-A74A-40CD-B493-C0F34371F3AB}" type="pres">
      <dgm:prSet presAssocID="{39C57B8C-27FC-484C-9F14-84ED520DA67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0BFF810E-EF4A-47D3-8F1D-E45609F2913A}" type="pres">
      <dgm:prSet presAssocID="{9BC0EFB2-6933-4965-94B3-1CF7C1548316}" presName="composite" presStyleCnt="0"/>
      <dgm:spPr/>
    </dgm:pt>
    <dgm:pt modelId="{D4ABDC9C-BFBA-460D-B597-32695A160697}" type="pres">
      <dgm:prSet presAssocID="{9BC0EFB2-6933-4965-94B3-1CF7C1548316}" presName="LShape" presStyleLbl="alignNode1" presStyleIdx="0" presStyleCnt="9"/>
      <dgm:spPr/>
    </dgm:pt>
    <dgm:pt modelId="{9B237A80-930C-4E55-ADE6-BDF210F28F5C}" type="pres">
      <dgm:prSet presAssocID="{9BC0EFB2-6933-4965-94B3-1CF7C1548316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73839A-A988-47D1-9A72-CE8B939F00F4}" type="pres">
      <dgm:prSet presAssocID="{9BC0EFB2-6933-4965-94B3-1CF7C1548316}" presName="Triangle" presStyleLbl="alignNode1" presStyleIdx="1" presStyleCnt="9"/>
      <dgm:spPr/>
    </dgm:pt>
    <dgm:pt modelId="{F1D23F2B-A151-4B1D-90FB-21CADD245843}" type="pres">
      <dgm:prSet presAssocID="{A4D65641-C7C7-43C3-978E-EA0EA393DE8F}" presName="sibTrans" presStyleCnt="0"/>
      <dgm:spPr/>
    </dgm:pt>
    <dgm:pt modelId="{42D00EC3-5122-4A03-ACD7-301AED1607F4}" type="pres">
      <dgm:prSet presAssocID="{A4D65641-C7C7-43C3-978E-EA0EA393DE8F}" presName="space" presStyleCnt="0"/>
      <dgm:spPr/>
    </dgm:pt>
    <dgm:pt modelId="{54F14CB8-2FD1-4FF5-9748-D609D74718C5}" type="pres">
      <dgm:prSet presAssocID="{17EEA8D1-B5F6-4AEB-8425-5DF8FD6E802B}" presName="composite" presStyleCnt="0"/>
      <dgm:spPr/>
    </dgm:pt>
    <dgm:pt modelId="{35CAF475-A3F0-4964-84C4-11B91C8E2B1F}" type="pres">
      <dgm:prSet presAssocID="{17EEA8D1-B5F6-4AEB-8425-5DF8FD6E802B}" presName="LShape" presStyleLbl="alignNode1" presStyleIdx="2" presStyleCnt="9"/>
      <dgm:spPr>
        <a:solidFill>
          <a:srgbClr val="FF0000"/>
        </a:solidFill>
      </dgm:spPr>
    </dgm:pt>
    <dgm:pt modelId="{5906558D-48D7-4D1E-A4AE-B88316D68CF8}" type="pres">
      <dgm:prSet presAssocID="{17EEA8D1-B5F6-4AEB-8425-5DF8FD6E802B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E553D5-03E1-4B37-AE0D-3F3E46943C92}" type="pres">
      <dgm:prSet presAssocID="{17EEA8D1-B5F6-4AEB-8425-5DF8FD6E802B}" presName="Triangle" presStyleLbl="alignNode1" presStyleIdx="3" presStyleCnt="9"/>
      <dgm:spPr/>
    </dgm:pt>
    <dgm:pt modelId="{BDFE33CD-9546-4FAB-A1FE-7285B5BC006A}" type="pres">
      <dgm:prSet presAssocID="{977DA142-108A-4ACB-8ACF-FA35914F8D67}" presName="sibTrans" presStyleCnt="0"/>
      <dgm:spPr/>
    </dgm:pt>
    <dgm:pt modelId="{595B6607-FC10-47EC-A592-EF60318B3D0D}" type="pres">
      <dgm:prSet presAssocID="{977DA142-108A-4ACB-8ACF-FA35914F8D67}" presName="space" presStyleCnt="0"/>
      <dgm:spPr/>
    </dgm:pt>
    <dgm:pt modelId="{6DFBA226-52E6-4844-A174-20AB3281B44F}" type="pres">
      <dgm:prSet presAssocID="{2054C3A4-63E3-4ADB-AFCE-54CDA74DE205}" presName="composite" presStyleCnt="0"/>
      <dgm:spPr/>
    </dgm:pt>
    <dgm:pt modelId="{21A9217F-EADA-4A04-93EB-AC9FE48BE2CE}" type="pres">
      <dgm:prSet presAssocID="{2054C3A4-63E3-4ADB-AFCE-54CDA74DE205}" presName="LShape" presStyleLbl="alignNode1" presStyleIdx="4" presStyleCnt="9"/>
      <dgm:spPr>
        <a:solidFill>
          <a:srgbClr val="FFFF00"/>
        </a:solidFill>
      </dgm:spPr>
    </dgm:pt>
    <dgm:pt modelId="{DA94969C-88DD-4D50-975D-FA6E5BB55704}" type="pres">
      <dgm:prSet presAssocID="{2054C3A4-63E3-4ADB-AFCE-54CDA74DE205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0B4165-7C0D-4B68-A705-D5B014366474}" type="pres">
      <dgm:prSet presAssocID="{2054C3A4-63E3-4ADB-AFCE-54CDA74DE205}" presName="Triangle" presStyleLbl="alignNode1" presStyleIdx="5" presStyleCnt="9"/>
      <dgm:spPr/>
    </dgm:pt>
    <dgm:pt modelId="{C68C7AE2-031C-4AE5-AE4E-D2EDD95F0712}" type="pres">
      <dgm:prSet presAssocID="{13B1F8BF-5368-4DDC-BB0D-C47808565CB1}" presName="sibTrans" presStyleCnt="0"/>
      <dgm:spPr/>
    </dgm:pt>
    <dgm:pt modelId="{58E050A9-C46F-479B-AED0-5C7E7DD5DEFD}" type="pres">
      <dgm:prSet presAssocID="{13B1F8BF-5368-4DDC-BB0D-C47808565CB1}" presName="space" presStyleCnt="0"/>
      <dgm:spPr/>
    </dgm:pt>
    <dgm:pt modelId="{64116C34-1C5C-4ACA-B98A-F06003652882}" type="pres">
      <dgm:prSet presAssocID="{6BCD5A7B-7834-4EF0-84BE-3572A67EA1E1}" presName="composite" presStyleCnt="0"/>
      <dgm:spPr/>
    </dgm:pt>
    <dgm:pt modelId="{3D85987E-6959-4A15-824E-45FBF58C0F2F}" type="pres">
      <dgm:prSet presAssocID="{6BCD5A7B-7834-4EF0-84BE-3572A67EA1E1}" presName="LShape" presStyleLbl="alignNode1" presStyleIdx="6" presStyleCnt="9"/>
      <dgm:spPr>
        <a:solidFill>
          <a:srgbClr val="5FD705"/>
        </a:solidFill>
      </dgm:spPr>
    </dgm:pt>
    <dgm:pt modelId="{D74BB2A3-8676-45E4-8354-D8E924661EAD}" type="pres">
      <dgm:prSet presAssocID="{6BCD5A7B-7834-4EF0-84BE-3572A67EA1E1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10481C-BD79-42F9-BAB1-EBCE7180CC25}" type="pres">
      <dgm:prSet presAssocID="{6BCD5A7B-7834-4EF0-84BE-3572A67EA1E1}" presName="Triangle" presStyleLbl="alignNode1" presStyleIdx="7" presStyleCnt="9"/>
      <dgm:spPr/>
    </dgm:pt>
    <dgm:pt modelId="{C179855E-E83F-4CF4-B3A0-4F4DFE23EFB0}" type="pres">
      <dgm:prSet presAssocID="{3E57A2C7-09F3-4BD3-8F77-AD41B953488D}" presName="sibTrans" presStyleCnt="0"/>
      <dgm:spPr/>
    </dgm:pt>
    <dgm:pt modelId="{B3C6DD51-FBC2-46E5-8581-8AA6C6299510}" type="pres">
      <dgm:prSet presAssocID="{3E57A2C7-09F3-4BD3-8F77-AD41B953488D}" presName="space" presStyleCnt="0"/>
      <dgm:spPr/>
    </dgm:pt>
    <dgm:pt modelId="{9FD9D107-3469-43D6-8C50-53630CE8170D}" type="pres">
      <dgm:prSet presAssocID="{932B86A4-4A69-437D-982A-02AD9BF16ADF}" presName="composite" presStyleCnt="0"/>
      <dgm:spPr/>
    </dgm:pt>
    <dgm:pt modelId="{4C8AADD6-1DAE-4199-B8F6-E7C3F3EABFCC}" type="pres">
      <dgm:prSet presAssocID="{932B86A4-4A69-437D-982A-02AD9BF16ADF}" presName="LShape" presStyleLbl="alignNode1" presStyleIdx="8" presStyleCnt="9"/>
      <dgm:spPr/>
    </dgm:pt>
    <dgm:pt modelId="{EA6E0871-E7CF-4A77-966A-2C25A856E0A0}" type="pres">
      <dgm:prSet presAssocID="{932B86A4-4A69-437D-982A-02AD9BF16ADF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E9A2363-BEBC-46A6-BEA8-5D98C6B30D53}" type="presOf" srcId="{39C57B8C-27FC-484C-9F14-84ED520DA670}" destId="{19CEBD06-A74A-40CD-B493-C0F34371F3AB}" srcOrd="0" destOrd="0" presId="urn:microsoft.com/office/officeart/2009/3/layout/StepUpProcess"/>
    <dgm:cxn modelId="{293CCEA2-F4A5-4576-B6C9-5986B57BDE80}" srcId="{39C57B8C-27FC-484C-9F14-84ED520DA670}" destId="{9BC0EFB2-6933-4965-94B3-1CF7C1548316}" srcOrd="0" destOrd="0" parTransId="{4749FD4E-494C-45C8-BF8D-30D3FA589A2D}" sibTransId="{A4D65641-C7C7-43C3-978E-EA0EA393DE8F}"/>
    <dgm:cxn modelId="{7EC6F024-A207-445E-9FA4-1213A93EE1FD}" srcId="{39C57B8C-27FC-484C-9F14-84ED520DA670}" destId="{2054C3A4-63E3-4ADB-AFCE-54CDA74DE205}" srcOrd="2" destOrd="0" parTransId="{D177838E-CB59-4C05-B212-CCCED59DBA80}" sibTransId="{13B1F8BF-5368-4DDC-BB0D-C47808565CB1}"/>
    <dgm:cxn modelId="{E1DFDA97-02A8-4C89-8298-2BA71D8995AC}" srcId="{39C57B8C-27FC-484C-9F14-84ED520DA670}" destId="{17EEA8D1-B5F6-4AEB-8425-5DF8FD6E802B}" srcOrd="1" destOrd="0" parTransId="{2944DBCC-5AE8-4094-B385-C04E34347B6A}" sibTransId="{977DA142-108A-4ACB-8ACF-FA35914F8D67}"/>
    <dgm:cxn modelId="{1B53E8A7-0CB2-4C7A-9303-C9D6D3910516}" srcId="{39C57B8C-27FC-484C-9F14-84ED520DA670}" destId="{6BCD5A7B-7834-4EF0-84BE-3572A67EA1E1}" srcOrd="3" destOrd="0" parTransId="{E4C30F03-3E95-4590-B5DF-510C26F7D00E}" sibTransId="{3E57A2C7-09F3-4BD3-8F77-AD41B953488D}"/>
    <dgm:cxn modelId="{896E06F3-B50A-4815-AE28-5994885162A8}" type="presOf" srcId="{932B86A4-4A69-437D-982A-02AD9BF16ADF}" destId="{EA6E0871-E7CF-4A77-966A-2C25A856E0A0}" srcOrd="0" destOrd="0" presId="urn:microsoft.com/office/officeart/2009/3/layout/StepUpProcess"/>
    <dgm:cxn modelId="{29530CAB-3454-4DDC-ADFD-9E6A92BD9119}" type="presOf" srcId="{9BC0EFB2-6933-4965-94B3-1CF7C1548316}" destId="{9B237A80-930C-4E55-ADE6-BDF210F28F5C}" srcOrd="0" destOrd="0" presId="urn:microsoft.com/office/officeart/2009/3/layout/StepUpProcess"/>
    <dgm:cxn modelId="{4130FC47-9BB9-40E5-8C1C-BD74AC8E49A7}" type="presOf" srcId="{17EEA8D1-B5F6-4AEB-8425-5DF8FD6E802B}" destId="{5906558D-48D7-4D1E-A4AE-B88316D68CF8}" srcOrd="0" destOrd="0" presId="urn:microsoft.com/office/officeart/2009/3/layout/StepUpProcess"/>
    <dgm:cxn modelId="{B0434445-5DED-40E6-AF4C-2279A5A80577}" srcId="{39C57B8C-27FC-484C-9F14-84ED520DA670}" destId="{932B86A4-4A69-437D-982A-02AD9BF16ADF}" srcOrd="4" destOrd="0" parTransId="{67548E1E-525B-47A6-8561-6B5B473DF293}" sibTransId="{BCC87973-6479-4E10-B9A9-4CE572E5C3A1}"/>
    <dgm:cxn modelId="{95632492-BFA1-47AA-95C6-82E394A1D758}" type="presOf" srcId="{2054C3A4-63E3-4ADB-AFCE-54CDA74DE205}" destId="{DA94969C-88DD-4D50-975D-FA6E5BB55704}" srcOrd="0" destOrd="0" presId="urn:microsoft.com/office/officeart/2009/3/layout/StepUpProcess"/>
    <dgm:cxn modelId="{F3348032-1F26-4775-BF4B-1E3285B8B1A5}" type="presOf" srcId="{6BCD5A7B-7834-4EF0-84BE-3572A67EA1E1}" destId="{D74BB2A3-8676-45E4-8354-D8E924661EAD}" srcOrd="0" destOrd="0" presId="urn:microsoft.com/office/officeart/2009/3/layout/StepUpProcess"/>
    <dgm:cxn modelId="{A0E472E6-FA67-4568-ABF2-5D79B69E712F}" type="presParOf" srcId="{19CEBD06-A74A-40CD-B493-C0F34371F3AB}" destId="{0BFF810E-EF4A-47D3-8F1D-E45609F2913A}" srcOrd="0" destOrd="0" presId="urn:microsoft.com/office/officeart/2009/3/layout/StepUpProcess"/>
    <dgm:cxn modelId="{79C4873F-32F0-440D-9634-E19FCE0F1468}" type="presParOf" srcId="{0BFF810E-EF4A-47D3-8F1D-E45609F2913A}" destId="{D4ABDC9C-BFBA-460D-B597-32695A160697}" srcOrd="0" destOrd="0" presId="urn:microsoft.com/office/officeart/2009/3/layout/StepUpProcess"/>
    <dgm:cxn modelId="{B2F49CCB-3584-42EA-9763-F0D934998887}" type="presParOf" srcId="{0BFF810E-EF4A-47D3-8F1D-E45609F2913A}" destId="{9B237A80-930C-4E55-ADE6-BDF210F28F5C}" srcOrd="1" destOrd="0" presId="urn:microsoft.com/office/officeart/2009/3/layout/StepUpProcess"/>
    <dgm:cxn modelId="{BD4180D9-846B-4CF4-A88F-4A7063B17710}" type="presParOf" srcId="{0BFF810E-EF4A-47D3-8F1D-E45609F2913A}" destId="{1F73839A-A988-47D1-9A72-CE8B939F00F4}" srcOrd="2" destOrd="0" presId="urn:microsoft.com/office/officeart/2009/3/layout/StepUpProcess"/>
    <dgm:cxn modelId="{B037CB27-938A-48FA-9EFB-E9550279E48E}" type="presParOf" srcId="{19CEBD06-A74A-40CD-B493-C0F34371F3AB}" destId="{F1D23F2B-A151-4B1D-90FB-21CADD245843}" srcOrd="1" destOrd="0" presId="urn:microsoft.com/office/officeart/2009/3/layout/StepUpProcess"/>
    <dgm:cxn modelId="{56220D82-6374-4678-9CE0-0D755978A6B2}" type="presParOf" srcId="{F1D23F2B-A151-4B1D-90FB-21CADD245843}" destId="{42D00EC3-5122-4A03-ACD7-301AED1607F4}" srcOrd="0" destOrd="0" presId="urn:microsoft.com/office/officeart/2009/3/layout/StepUpProcess"/>
    <dgm:cxn modelId="{9150A80B-D886-49FB-AAF6-098BAE93564D}" type="presParOf" srcId="{19CEBD06-A74A-40CD-B493-C0F34371F3AB}" destId="{54F14CB8-2FD1-4FF5-9748-D609D74718C5}" srcOrd="2" destOrd="0" presId="urn:microsoft.com/office/officeart/2009/3/layout/StepUpProcess"/>
    <dgm:cxn modelId="{59B28630-CC10-4ED9-A5CD-334DC837F5BB}" type="presParOf" srcId="{54F14CB8-2FD1-4FF5-9748-D609D74718C5}" destId="{35CAF475-A3F0-4964-84C4-11B91C8E2B1F}" srcOrd="0" destOrd="0" presId="urn:microsoft.com/office/officeart/2009/3/layout/StepUpProcess"/>
    <dgm:cxn modelId="{9A666858-AAD3-4390-9996-683A50807E46}" type="presParOf" srcId="{54F14CB8-2FD1-4FF5-9748-D609D74718C5}" destId="{5906558D-48D7-4D1E-A4AE-B88316D68CF8}" srcOrd="1" destOrd="0" presId="urn:microsoft.com/office/officeart/2009/3/layout/StepUpProcess"/>
    <dgm:cxn modelId="{8BF387B4-E1D2-40FE-8A47-46FABC02BE9F}" type="presParOf" srcId="{54F14CB8-2FD1-4FF5-9748-D609D74718C5}" destId="{02E553D5-03E1-4B37-AE0D-3F3E46943C92}" srcOrd="2" destOrd="0" presId="urn:microsoft.com/office/officeart/2009/3/layout/StepUpProcess"/>
    <dgm:cxn modelId="{F7F35CC1-BD84-431A-B601-08CC1BCEC1F8}" type="presParOf" srcId="{19CEBD06-A74A-40CD-B493-C0F34371F3AB}" destId="{BDFE33CD-9546-4FAB-A1FE-7285B5BC006A}" srcOrd="3" destOrd="0" presId="urn:microsoft.com/office/officeart/2009/3/layout/StepUpProcess"/>
    <dgm:cxn modelId="{F6FC6138-17B6-4A42-8ADF-1CF0BC7A442E}" type="presParOf" srcId="{BDFE33CD-9546-4FAB-A1FE-7285B5BC006A}" destId="{595B6607-FC10-47EC-A592-EF60318B3D0D}" srcOrd="0" destOrd="0" presId="urn:microsoft.com/office/officeart/2009/3/layout/StepUpProcess"/>
    <dgm:cxn modelId="{504B8F94-A30C-4D23-906A-8FB9EEC15643}" type="presParOf" srcId="{19CEBD06-A74A-40CD-B493-C0F34371F3AB}" destId="{6DFBA226-52E6-4844-A174-20AB3281B44F}" srcOrd="4" destOrd="0" presId="urn:microsoft.com/office/officeart/2009/3/layout/StepUpProcess"/>
    <dgm:cxn modelId="{0AC4B5D8-EA16-46D1-BA84-54C084F89A9D}" type="presParOf" srcId="{6DFBA226-52E6-4844-A174-20AB3281B44F}" destId="{21A9217F-EADA-4A04-93EB-AC9FE48BE2CE}" srcOrd="0" destOrd="0" presId="urn:microsoft.com/office/officeart/2009/3/layout/StepUpProcess"/>
    <dgm:cxn modelId="{97F90448-9F16-4A20-A964-85DFFEC9A1EF}" type="presParOf" srcId="{6DFBA226-52E6-4844-A174-20AB3281B44F}" destId="{DA94969C-88DD-4D50-975D-FA6E5BB55704}" srcOrd="1" destOrd="0" presId="urn:microsoft.com/office/officeart/2009/3/layout/StepUpProcess"/>
    <dgm:cxn modelId="{4F520860-AFB6-4C41-9997-459E03094A90}" type="presParOf" srcId="{6DFBA226-52E6-4844-A174-20AB3281B44F}" destId="{2C0B4165-7C0D-4B68-A705-D5B014366474}" srcOrd="2" destOrd="0" presId="urn:microsoft.com/office/officeart/2009/3/layout/StepUpProcess"/>
    <dgm:cxn modelId="{EC5561E8-3B35-42EA-92AB-8ADEF34ADD70}" type="presParOf" srcId="{19CEBD06-A74A-40CD-B493-C0F34371F3AB}" destId="{C68C7AE2-031C-4AE5-AE4E-D2EDD95F0712}" srcOrd="5" destOrd="0" presId="urn:microsoft.com/office/officeart/2009/3/layout/StepUpProcess"/>
    <dgm:cxn modelId="{9B217308-1FC2-48D2-801A-52EA2ABCA523}" type="presParOf" srcId="{C68C7AE2-031C-4AE5-AE4E-D2EDD95F0712}" destId="{58E050A9-C46F-479B-AED0-5C7E7DD5DEFD}" srcOrd="0" destOrd="0" presId="urn:microsoft.com/office/officeart/2009/3/layout/StepUpProcess"/>
    <dgm:cxn modelId="{C2E72526-A480-4A7A-843A-D52529F602F1}" type="presParOf" srcId="{19CEBD06-A74A-40CD-B493-C0F34371F3AB}" destId="{64116C34-1C5C-4ACA-B98A-F06003652882}" srcOrd="6" destOrd="0" presId="urn:microsoft.com/office/officeart/2009/3/layout/StepUpProcess"/>
    <dgm:cxn modelId="{DB9A3708-0B1A-492F-803B-C353F066A95D}" type="presParOf" srcId="{64116C34-1C5C-4ACA-B98A-F06003652882}" destId="{3D85987E-6959-4A15-824E-45FBF58C0F2F}" srcOrd="0" destOrd="0" presId="urn:microsoft.com/office/officeart/2009/3/layout/StepUpProcess"/>
    <dgm:cxn modelId="{5731AB06-5DE3-4EEF-8D08-21D4B4B92418}" type="presParOf" srcId="{64116C34-1C5C-4ACA-B98A-F06003652882}" destId="{D74BB2A3-8676-45E4-8354-D8E924661EAD}" srcOrd="1" destOrd="0" presId="urn:microsoft.com/office/officeart/2009/3/layout/StepUpProcess"/>
    <dgm:cxn modelId="{D382FE05-BC5C-4507-88BC-1699D3FEC403}" type="presParOf" srcId="{64116C34-1C5C-4ACA-B98A-F06003652882}" destId="{FD10481C-BD79-42F9-BAB1-EBCE7180CC25}" srcOrd="2" destOrd="0" presId="urn:microsoft.com/office/officeart/2009/3/layout/StepUpProcess"/>
    <dgm:cxn modelId="{682619BF-9A0B-46E9-AFC7-8E4A609E5971}" type="presParOf" srcId="{19CEBD06-A74A-40CD-B493-C0F34371F3AB}" destId="{C179855E-E83F-4CF4-B3A0-4F4DFE23EFB0}" srcOrd="7" destOrd="0" presId="urn:microsoft.com/office/officeart/2009/3/layout/StepUpProcess"/>
    <dgm:cxn modelId="{99542D5E-D884-4926-AC14-CC559248187B}" type="presParOf" srcId="{C179855E-E83F-4CF4-B3A0-4F4DFE23EFB0}" destId="{B3C6DD51-FBC2-46E5-8581-8AA6C6299510}" srcOrd="0" destOrd="0" presId="urn:microsoft.com/office/officeart/2009/3/layout/StepUpProcess"/>
    <dgm:cxn modelId="{5FAF41ED-3F65-423C-AE66-34D8FB15562C}" type="presParOf" srcId="{19CEBD06-A74A-40CD-B493-C0F34371F3AB}" destId="{9FD9D107-3469-43D6-8C50-53630CE8170D}" srcOrd="8" destOrd="0" presId="urn:microsoft.com/office/officeart/2009/3/layout/StepUpProcess"/>
    <dgm:cxn modelId="{14B6E942-ACB0-4D6C-BC2A-5799C0F7FBE6}" type="presParOf" srcId="{9FD9D107-3469-43D6-8C50-53630CE8170D}" destId="{4C8AADD6-1DAE-4199-B8F6-E7C3F3EABFCC}" srcOrd="0" destOrd="0" presId="urn:microsoft.com/office/officeart/2009/3/layout/StepUpProcess"/>
    <dgm:cxn modelId="{248D2B10-D698-4AA5-B39B-ED7B3A7741F7}" type="presParOf" srcId="{9FD9D107-3469-43D6-8C50-53630CE8170D}" destId="{EA6E0871-E7CF-4A77-966A-2C25A856E0A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FAF72-7D9B-624F-9BC2-AE599E22A47E}">
      <dsp:nvSpPr>
        <dsp:cNvPr id="0" name=""/>
        <dsp:cNvSpPr/>
      </dsp:nvSpPr>
      <dsp:spPr>
        <a:xfrm>
          <a:off x="894671" y="0"/>
          <a:ext cx="3633047" cy="363304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C31301-5566-4744-BE0A-9B96C8A149DE}">
      <dsp:nvSpPr>
        <dsp:cNvPr id="0" name=""/>
        <dsp:cNvSpPr/>
      </dsp:nvSpPr>
      <dsp:spPr>
        <a:xfrm>
          <a:off x="1239810" y="345139"/>
          <a:ext cx="1416888" cy="14168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10-19 YEAR OLDS </a:t>
          </a:r>
          <a:endParaRPr lang="en-GB" sz="2000" kern="1200" dirty="0"/>
        </a:p>
      </dsp:txBody>
      <dsp:txXfrm>
        <a:off x="1308977" y="414306"/>
        <a:ext cx="1278554" cy="1278554"/>
      </dsp:txXfrm>
    </dsp:sp>
    <dsp:sp modelId="{272E37B6-64C3-4C46-8FF9-314CBF608D2E}">
      <dsp:nvSpPr>
        <dsp:cNvPr id="0" name=""/>
        <dsp:cNvSpPr/>
      </dsp:nvSpPr>
      <dsp:spPr>
        <a:xfrm>
          <a:off x="2765690" y="345139"/>
          <a:ext cx="1416888" cy="14168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/>
            <a:t>Born to HIV infected mother between 1999-2008</a:t>
          </a:r>
          <a:endParaRPr lang="en-GB" sz="1700" kern="1200"/>
        </a:p>
      </dsp:txBody>
      <dsp:txXfrm>
        <a:off x="2834857" y="414306"/>
        <a:ext cx="1278554" cy="1278554"/>
      </dsp:txXfrm>
    </dsp:sp>
    <dsp:sp modelId="{C943EC78-7A37-9041-BE98-58B3DB692F99}">
      <dsp:nvSpPr>
        <dsp:cNvPr id="0" name=""/>
        <dsp:cNvSpPr/>
      </dsp:nvSpPr>
      <dsp:spPr>
        <a:xfrm>
          <a:off x="1239810" y="1871019"/>
          <a:ext cx="1416888" cy="14168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/>
            <a:t>What about those born to HIV+ve fathers?</a:t>
          </a:r>
          <a:endParaRPr lang="en-GB" sz="1700" kern="1200"/>
        </a:p>
      </dsp:txBody>
      <dsp:txXfrm>
        <a:off x="1308977" y="1940186"/>
        <a:ext cx="1278554" cy="1278554"/>
      </dsp:txXfrm>
    </dsp:sp>
    <dsp:sp modelId="{5AD4972C-BFEB-4946-86B9-130BCD3D46EA}">
      <dsp:nvSpPr>
        <dsp:cNvPr id="0" name=""/>
        <dsp:cNvSpPr/>
      </dsp:nvSpPr>
      <dsp:spPr>
        <a:xfrm>
          <a:off x="2765690" y="1871019"/>
          <a:ext cx="1416888" cy="14168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WHAT ELSE ARE THEY EXPOSED TO :</a:t>
          </a:r>
          <a:endParaRPr lang="en-US" sz="1700" kern="1200" dirty="0"/>
        </a:p>
      </dsp:txBody>
      <dsp:txXfrm>
        <a:off x="2834857" y="1940186"/>
        <a:ext cx="1278554" cy="12785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1ABA1-5553-4540-930B-6CF5508BB2C6}">
      <dsp:nvSpPr>
        <dsp:cNvPr id="0" name=""/>
        <dsp:cNvSpPr/>
      </dsp:nvSpPr>
      <dsp:spPr>
        <a:xfrm>
          <a:off x="46427" y="80313"/>
          <a:ext cx="4991475" cy="9936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Small body of literature on HEU</a:t>
          </a:r>
          <a:endParaRPr lang="en-US" sz="3200" kern="1200" dirty="0"/>
        </a:p>
      </dsp:txBody>
      <dsp:txXfrm>
        <a:off x="75530" y="109416"/>
        <a:ext cx="4933269" cy="935447"/>
      </dsp:txXfrm>
    </dsp:sp>
    <dsp:sp modelId="{70DF9A23-F493-B54E-83AB-8D7FD4B60861}">
      <dsp:nvSpPr>
        <dsp:cNvPr id="0" name=""/>
        <dsp:cNvSpPr/>
      </dsp:nvSpPr>
      <dsp:spPr>
        <a:xfrm>
          <a:off x="5866263" y="0"/>
          <a:ext cx="3705265" cy="9891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Larger literature Buried</a:t>
          </a:r>
          <a:endParaRPr lang="en-US" sz="3200" kern="1200" dirty="0"/>
        </a:p>
      </dsp:txBody>
      <dsp:txXfrm>
        <a:off x="5895236" y="28973"/>
        <a:ext cx="3647319" cy="931249"/>
      </dsp:txXfrm>
    </dsp:sp>
    <dsp:sp modelId="{5420BD12-3017-D146-8A6A-C2698CC6856D}">
      <dsp:nvSpPr>
        <dsp:cNvPr id="0" name=""/>
        <dsp:cNvSpPr/>
      </dsp:nvSpPr>
      <dsp:spPr>
        <a:xfrm>
          <a:off x="5337694" y="3007035"/>
          <a:ext cx="437622" cy="437622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0D1655-7654-714A-AFD5-A65D849248C0}">
      <dsp:nvSpPr>
        <dsp:cNvPr id="0" name=""/>
        <dsp:cNvSpPr/>
      </dsp:nvSpPr>
      <dsp:spPr>
        <a:xfrm rot="240000">
          <a:off x="4243238" y="2819509"/>
          <a:ext cx="2626534" cy="1836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5367F-8570-A749-8E37-1F5999E15C21}">
      <dsp:nvSpPr>
        <dsp:cNvPr id="0" name=""/>
        <dsp:cNvSpPr/>
      </dsp:nvSpPr>
      <dsp:spPr>
        <a:xfrm>
          <a:off x="6325877" y="2697735"/>
          <a:ext cx="3872390" cy="9652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General adolescent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HIV+ve</a:t>
          </a:r>
          <a:r>
            <a:rPr lang="en-US" sz="2800" kern="1200" dirty="0" smtClean="0"/>
            <a:t> caregivers</a:t>
          </a:r>
          <a:endParaRPr lang="en-US" sz="2800" kern="1200" dirty="0"/>
        </a:p>
      </dsp:txBody>
      <dsp:txXfrm>
        <a:off x="6372995" y="2744853"/>
        <a:ext cx="3778154" cy="870990"/>
      </dsp:txXfrm>
    </dsp:sp>
    <dsp:sp modelId="{1A596829-0A8B-944F-9203-3E4A44F814CC}">
      <dsp:nvSpPr>
        <dsp:cNvPr id="0" name=""/>
        <dsp:cNvSpPr/>
      </dsp:nvSpPr>
      <dsp:spPr>
        <a:xfrm>
          <a:off x="6306743" y="1970209"/>
          <a:ext cx="3823557" cy="8014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Orphan VC</a:t>
          </a:r>
          <a:endParaRPr lang="en-US" sz="2800" kern="1200" dirty="0"/>
        </a:p>
      </dsp:txBody>
      <dsp:txXfrm>
        <a:off x="6345867" y="2009333"/>
        <a:ext cx="3745309" cy="723221"/>
      </dsp:txXfrm>
    </dsp:sp>
    <dsp:sp modelId="{2BB10EA2-DF0A-F944-AF12-199CFFC2446A}">
      <dsp:nvSpPr>
        <dsp:cNvPr id="0" name=""/>
        <dsp:cNvSpPr/>
      </dsp:nvSpPr>
      <dsp:spPr>
        <a:xfrm>
          <a:off x="6133655" y="1001630"/>
          <a:ext cx="4005643" cy="9873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HIV+ve</a:t>
          </a:r>
          <a:endParaRPr lang="en-US" sz="2800" kern="1200" dirty="0"/>
        </a:p>
      </dsp:txBody>
      <dsp:txXfrm>
        <a:off x="6181852" y="1049827"/>
        <a:ext cx="3909249" cy="890920"/>
      </dsp:txXfrm>
    </dsp:sp>
    <dsp:sp modelId="{C867C512-D86A-AF46-A33C-4F8371A09525}">
      <dsp:nvSpPr>
        <dsp:cNvPr id="0" name=""/>
        <dsp:cNvSpPr/>
      </dsp:nvSpPr>
      <dsp:spPr>
        <a:xfrm>
          <a:off x="91756" y="2262978"/>
          <a:ext cx="4435056" cy="13185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Skewed to Biomedical and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High Income Countries</a:t>
          </a:r>
          <a:endParaRPr lang="en-US" sz="3000" kern="1200" dirty="0"/>
        </a:p>
      </dsp:txBody>
      <dsp:txXfrm>
        <a:off x="156125" y="2327347"/>
        <a:ext cx="4306318" cy="1189861"/>
      </dsp:txXfrm>
    </dsp:sp>
    <dsp:sp modelId="{293CEDC2-32D6-7547-9DEA-CFC1F0A9C985}">
      <dsp:nvSpPr>
        <dsp:cNvPr id="0" name=""/>
        <dsp:cNvSpPr/>
      </dsp:nvSpPr>
      <dsp:spPr>
        <a:xfrm>
          <a:off x="37919" y="1324105"/>
          <a:ext cx="4577457" cy="5449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Skewed to younger ages</a:t>
          </a:r>
          <a:endParaRPr lang="en-US" sz="2800" kern="1200" dirty="0"/>
        </a:p>
      </dsp:txBody>
      <dsp:txXfrm>
        <a:off x="64520" y="1350706"/>
        <a:ext cx="4524255" cy="4917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27DB6-68BF-C348-BD7F-6A41AB372078}">
      <dsp:nvSpPr>
        <dsp:cNvPr id="0" name=""/>
        <dsp:cNvSpPr/>
      </dsp:nvSpPr>
      <dsp:spPr>
        <a:xfrm>
          <a:off x="421467" y="0"/>
          <a:ext cx="3951288" cy="3951288"/>
        </a:xfrm>
        <a:prstGeom prst="triangl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shade val="5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B8A190-23F8-7943-9BE8-6B65C2AB33DC}">
      <dsp:nvSpPr>
        <dsp:cNvPr id="0" name=""/>
        <dsp:cNvSpPr/>
      </dsp:nvSpPr>
      <dsp:spPr>
        <a:xfrm>
          <a:off x="2397111" y="397251"/>
          <a:ext cx="2568337" cy="9353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2">
                  <a:lumMod val="50000"/>
                </a:schemeClr>
              </a:solidFill>
            </a:rPr>
            <a:t>Child status</a:t>
          </a:r>
          <a:endParaRPr lang="en-US" sz="2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442771" y="442911"/>
        <a:ext cx="2477017" cy="844023"/>
      </dsp:txXfrm>
    </dsp:sp>
    <dsp:sp modelId="{1283A9EA-0129-F54D-A78E-DCF16C810C63}">
      <dsp:nvSpPr>
        <dsp:cNvPr id="0" name=""/>
        <dsp:cNvSpPr/>
      </dsp:nvSpPr>
      <dsp:spPr>
        <a:xfrm>
          <a:off x="2397111" y="1449513"/>
          <a:ext cx="2568337" cy="9353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shade val="50000"/>
              <a:hueOff val="310758"/>
              <a:satOff val="-22635"/>
              <a:lumOff val="324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Parent status</a:t>
          </a:r>
          <a:endParaRPr lang="en-US" sz="2400" b="1" kern="1200" dirty="0"/>
        </a:p>
      </dsp:txBody>
      <dsp:txXfrm>
        <a:off x="2442771" y="1495173"/>
        <a:ext cx="2477017" cy="844023"/>
      </dsp:txXfrm>
    </dsp:sp>
    <dsp:sp modelId="{7909DA5E-2661-1045-94C3-BE15A978BFF0}">
      <dsp:nvSpPr>
        <dsp:cNvPr id="0" name=""/>
        <dsp:cNvSpPr/>
      </dsp:nvSpPr>
      <dsp:spPr>
        <a:xfrm>
          <a:off x="2397111" y="2501774"/>
          <a:ext cx="2568337" cy="9353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shade val="50000"/>
              <a:hueOff val="310758"/>
              <a:satOff val="-22635"/>
              <a:lumOff val="324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6">
                  <a:lumMod val="75000"/>
                </a:schemeClr>
              </a:solidFill>
            </a:rPr>
            <a:t>WHO Guidelines</a:t>
          </a:r>
          <a:endParaRPr lang="en-US" sz="24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442771" y="2547434"/>
        <a:ext cx="2477017" cy="8440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9D798-9A73-F444-BEA3-64B35E09ACFA}">
      <dsp:nvSpPr>
        <dsp:cNvPr id="0" name=""/>
        <dsp:cNvSpPr/>
      </dsp:nvSpPr>
      <dsp:spPr>
        <a:xfrm>
          <a:off x="2174121" y="1309"/>
          <a:ext cx="1437178" cy="994470"/>
        </a:xfrm>
        <a:prstGeom prst="roundRect">
          <a:avLst>
            <a:gd name="adj" fmla="val 10000"/>
          </a:avLst>
        </a:prstGeom>
        <a:solidFill>
          <a:srgbClr val="009949"/>
        </a:solidFill>
        <a:ln w="12700">
          <a:solidFill>
            <a:schemeClr val="bg2"/>
          </a:solidFill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Domestic violence</a:t>
          </a:r>
        </a:p>
      </dsp:txBody>
      <dsp:txXfrm>
        <a:off x="2203248" y="30436"/>
        <a:ext cx="1378924" cy="936216"/>
      </dsp:txXfrm>
    </dsp:sp>
    <dsp:sp modelId="{3C111A1D-D71D-7D41-AD39-080A4FF494F1}">
      <dsp:nvSpPr>
        <dsp:cNvPr id="0" name=""/>
        <dsp:cNvSpPr/>
      </dsp:nvSpPr>
      <dsp:spPr>
        <a:xfrm>
          <a:off x="2317839" y="995779"/>
          <a:ext cx="143717" cy="538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941"/>
              </a:lnTo>
              <a:lnTo>
                <a:pt x="143717" y="538941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ysDot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AAD5F-47B4-B14B-B583-C5DA3BC87BFC}">
      <dsp:nvSpPr>
        <dsp:cNvPr id="0" name=""/>
        <dsp:cNvSpPr/>
      </dsp:nvSpPr>
      <dsp:spPr>
        <a:xfrm>
          <a:off x="2461557" y="1175427"/>
          <a:ext cx="1149742" cy="718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bg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latin typeface="Arial" charset="0"/>
              <a:ea typeface="Arial" charset="0"/>
              <a:cs typeface="Arial" charset="0"/>
            </a:rPr>
            <a:t>Child depression</a:t>
          </a:r>
        </a:p>
      </dsp:txBody>
      <dsp:txXfrm>
        <a:off x="2482604" y="1196474"/>
        <a:ext cx="1107648" cy="676495"/>
      </dsp:txXfrm>
    </dsp:sp>
    <dsp:sp modelId="{C30C4C78-D63A-DE48-AB25-296A106A159D}">
      <dsp:nvSpPr>
        <dsp:cNvPr id="0" name=""/>
        <dsp:cNvSpPr/>
      </dsp:nvSpPr>
      <dsp:spPr>
        <a:xfrm>
          <a:off x="2317839" y="995779"/>
          <a:ext cx="143717" cy="1437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7178"/>
              </a:lnTo>
              <a:lnTo>
                <a:pt x="143717" y="1437178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ysDot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5C4CC-7DEB-304C-B4A2-9F3A02FBCEDA}">
      <dsp:nvSpPr>
        <dsp:cNvPr id="0" name=""/>
        <dsp:cNvSpPr/>
      </dsp:nvSpPr>
      <dsp:spPr>
        <a:xfrm>
          <a:off x="2461557" y="2073663"/>
          <a:ext cx="1149742" cy="718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bg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latin typeface="Arial" charset="0"/>
              <a:ea typeface="Arial" charset="0"/>
              <a:cs typeface="Arial" charset="0"/>
            </a:rPr>
            <a:t>Trauma symptoms</a:t>
          </a:r>
        </a:p>
      </dsp:txBody>
      <dsp:txXfrm>
        <a:off x="2482604" y="2094710"/>
        <a:ext cx="1107648" cy="676495"/>
      </dsp:txXfrm>
    </dsp:sp>
    <dsp:sp modelId="{7E41D36D-AC87-8F4E-86BA-DC063F3DF6CF}">
      <dsp:nvSpPr>
        <dsp:cNvPr id="0" name=""/>
        <dsp:cNvSpPr/>
      </dsp:nvSpPr>
      <dsp:spPr>
        <a:xfrm>
          <a:off x="2317839" y="995779"/>
          <a:ext cx="143717" cy="2335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5415"/>
              </a:lnTo>
              <a:lnTo>
                <a:pt x="143717" y="2335415"/>
              </a:lnTo>
            </a:path>
          </a:pathLst>
        </a:custGeom>
        <a:noFill/>
        <a:ln w="19050" cap="rnd" cmpd="sng" algn="ctr">
          <a:solidFill>
            <a:scrgbClr r="0" g="0" b="0">
              <a:lumMod val="90000"/>
            </a:scrgbClr>
          </a:solidFill>
          <a:prstDash val="sysDot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7311D-CD19-0646-BE34-36337CA62208}">
      <dsp:nvSpPr>
        <dsp:cNvPr id="0" name=""/>
        <dsp:cNvSpPr/>
      </dsp:nvSpPr>
      <dsp:spPr>
        <a:xfrm>
          <a:off x="2461557" y="2971900"/>
          <a:ext cx="1149742" cy="718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bg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latin typeface="Arial" charset="0"/>
              <a:ea typeface="Arial" charset="0"/>
              <a:cs typeface="Arial" charset="0"/>
            </a:rPr>
            <a:t>Problem behaviours</a:t>
          </a:r>
        </a:p>
      </dsp:txBody>
      <dsp:txXfrm>
        <a:off x="2482604" y="2992947"/>
        <a:ext cx="1107648" cy="676495"/>
      </dsp:txXfrm>
    </dsp:sp>
    <dsp:sp modelId="{875F6212-7790-1A44-B42F-FB7826CEE6DB}">
      <dsp:nvSpPr>
        <dsp:cNvPr id="0" name=""/>
        <dsp:cNvSpPr/>
      </dsp:nvSpPr>
      <dsp:spPr>
        <a:xfrm>
          <a:off x="2317839" y="995779"/>
          <a:ext cx="143717" cy="3233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3651"/>
              </a:lnTo>
              <a:lnTo>
                <a:pt x="143717" y="3233651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ysDot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8EE39-76EF-C64D-B9A7-4872BE9A5870}">
      <dsp:nvSpPr>
        <dsp:cNvPr id="0" name=""/>
        <dsp:cNvSpPr/>
      </dsp:nvSpPr>
      <dsp:spPr>
        <a:xfrm>
          <a:off x="2461557" y="3870136"/>
          <a:ext cx="1149742" cy="718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bg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latin typeface="Arial" charset="0"/>
              <a:ea typeface="Arial" charset="0"/>
              <a:cs typeface="Arial" charset="0"/>
            </a:rPr>
            <a:t>Self-esteem</a:t>
          </a:r>
        </a:p>
      </dsp:txBody>
      <dsp:txXfrm>
        <a:off x="2482604" y="3891183"/>
        <a:ext cx="1107648" cy="676495"/>
      </dsp:txXfrm>
    </dsp:sp>
    <dsp:sp modelId="{FEDF2ADE-790C-2A47-9C53-95860D4970C4}">
      <dsp:nvSpPr>
        <dsp:cNvPr id="0" name=""/>
        <dsp:cNvSpPr/>
      </dsp:nvSpPr>
      <dsp:spPr>
        <a:xfrm>
          <a:off x="3970594" y="1309"/>
          <a:ext cx="1437178" cy="994470"/>
        </a:xfrm>
        <a:prstGeom prst="roundRect">
          <a:avLst>
            <a:gd name="adj" fmla="val 10000"/>
          </a:avLst>
        </a:prstGeom>
        <a:solidFill>
          <a:srgbClr val="009949">
            <a:alpha val="75000"/>
          </a:srgbClr>
        </a:solidFill>
        <a:ln w="12700">
          <a:solidFill>
            <a:schemeClr val="bg2"/>
          </a:solidFill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Harsh physical discipline</a:t>
          </a:r>
        </a:p>
      </dsp:txBody>
      <dsp:txXfrm>
        <a:off x="3999721" y="30436"/>
        <a:ext cx="1378924" cy="936216"/>
      </dsp:txXfrm>
    </dsp:sp>
    <dsp:sp modelId="{C06855FF-4B91-9D41-AC9F-3CAF0137C1CC}">
      <dsp:nvSpPr>
        <dsp:cNvPr id="0" name=""/>
        <dsp:cNvSpPr/>
      </dsp:nvSpPr>
      <dsp:spPr>
        <a:xfrm>
          <a:off x="4114312" y="995779"/>
          <a:ext cx="143717" cy="538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941"/>
              </a:lnTo>
              <a:lnTo>
                <a:pt x="143717" y="538941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ysDot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C7E90E-6D89-8048-AF5B-659F60A185BA}">
      <dsp:nvSpPr>
        <dsp:cNvPr id="0" name=""/>
        <dsp:cNvSpPr/>
      </dsp:nvSpPr>
      <dsp:spPr>
        <a:xfrm>
          <a:off x="4258030" y="1175427"/>
          <a:ext cx="1149742" cy="718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bg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latin typeface="Arial" charset="0"/>
              <a:ea typeface="Arial" charset="0"/>
              <a:cs typeface="Arial" charset="0"/>
            </a:rPr>
            <a:t>Problem behaviours</a:t>
          </a:r>
        </a:p>
      </dsp:txBody>
      <dsp:txXfrm>
        <a:off x="4279077" y="1196474"/>
        <a:ext cx="1107648" cy="676495"/>
      </dsp:txXfrm>
    </dsp:sp>
    <dsp:sp modelId="{4A470AD1-50C7-4C46-BAA4-8F798BE82C58}">
      <dsp:nvSpPr>
        <dsp:cNvPr id="0" name=""/>
        <dsp:cNvSpPr/>
      </dsp:nvSpPr>
      <dsp:spPr>
        <a:xfrm>
          <a:off x="4114312" y="995779"/>
          <a:ext cx="143717" cy="1437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7178"/>
              </a:lnTo>
              <a:lnTo>
                <a:pt x="143717" y="1437178"/>
              </a:lnTo>
            </a:path>
          </a:pathLst>
        </a:custGeom>
        <a:noFill/>
        <a:ln w="19050" cap="rnd" cmpd="sng" algn="ctr">
          <a:solidFill>
            <a:scrgbClr r="0" g="0" b="0">
              <a:lumMod val="90000"/>
            </a:scrgbClr>
          </a:solidFill>
          <a:prstDash val="sysDot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8C41B-0F99-BD45-BB66-983E5AF40706}">
      <dsp:nvSpPr>
        <dsp:cNvPr id="0" name=""/>
        <dsp:cNvSpPr/>
      </dsp:nvSpPr>
      <dsp:spPr>
        <a:xfrm>
          <a:off x="4258030" y="2073663"/>
          <a:ext cx="1149742" cy="718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bg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latin typeface="Arial" charset="0"/>
              <a:ea typeface="Arial" charset="0"/>
              <a:cs typeface="Arial" charset="0"/>
            </a:rPr>
            <a:t>Self-esteem</a:t>
          </a:r>
        </a:p>
      </dsp:txBody>
      <dsp:txXfrm>
        <a:off x="4279077" y="2094710"/>
        <a:ext cx="1107648" cy="676495"/>
      </dsp:txXfrm>
    </dsp:sp>
    <dsp:sp modelId="{49F41E2C-536F-0A4C-A69F-B483F1D7E681}">
      <dsp:nvSpPr>
        <dsp:cNvPr id="0" name=""/>
        <dsp:cNvSpPr/>
      </dsp:nvSpPr>
      <dsp:spPr>
        <a:xfrm>
          <a:off x="5767067" y="1309"/>
          <a:ext cx="1919136" cy="994470"/>
        </a:xfrm>
        <a:prstGeom prst="roundRect">
          <a:avLst>
            <a:gd name="adj" fmla="val 10000"/>
          </a:avLst>
        </a:prstGeom>
        <a:solidFill>
          <a:srgbClr val="009949">
            <a:alpha val="50000"/>
          </a:srgbClr>
        </a:solidFill>
        <a:ln w="12700">
          <a:solidFill>
            <a:schemeClr val="bg2"/>
          </a:solidFill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Harsh psychological discipline</a:t>
          </a:r>
        </a:p>
      </dsp:txBody>
      <dsp:txXfrm>
        <a:off x="5796194" y="30436"/>
        <a:ext cx="1860882" cy="936216"/>
      </dsp:txXfrm>
    </dsp:sp>
    <dsp:sp modelId="{CE1B9ADF-46F6-5C40-8383-F7BCC1824B6B}">
      <dsp:nvSpPr>
        <dsp:cNvPr id="0" name=""/>
        <dsp:cNvSpPr/>
      </dsp:nvSpPr>
      <dsp:spPr>
        <a:xfrm>
          <a:off x="5958981" y="995779"/>
          <a:ext cx="191913" cy="538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941"/>
              </a:lnTo>
              <a:lnTo>
                <a:pt x="191913" y="538941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ysDot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C7663-1963-CC43-952E-5FBB63DD319C}">
      <dsp:nvSpPr>
        <dsp:cNvPr id="0" name=""/>
        <dsp:cNvSpPr/>
      </dsp:nvSpPr>
      <dsp:spPr>
        <a:xfrm>
          <a:off x="6150895" y="1175427"/>
          <a:ext cx="1149742" cy="718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bg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latin typeface="Arial" charset="0"/>
              <a:ea typeface="Arial" charset="0"/>
              <a:cs typeface="Arial" charset="0"/>
            </a:rPr>
            <a:t>Problem behaviours</a:t>
          </a:r>
        </a:p>
      </dsp:txBody>
      <dsp:txXfrm>
        <a:off x="6171942" y="1196474"/>
        <a:ext cx="1107648" cy="676495"/>
      </dsp:txXfrm>
    </dsp:sp>
    <dsp:sp modelId="{64DD4110-CCE2-DE48-9424-0FF8F9A9BA5B}">
      <dsp:nvSpPr>
        <dsp:cNvPr id="0" name=""/>
        <dsp:cNvSpPr/>
      </dsp:nvSpPr>
      <dsp:spPr>
        <a:xfrm>
          <a:off x="5958981" y="995779"/>
          <a:ext cx="191913" cy="1437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7178"/>
              </a:lnTo>
              <a:lnTo>
                <a:pt x="191913" y="1437178"/>
              </a:lnTo>
            </a:path>
          </a:pathLst>
        </a:custGeom>
        <a:noFill/>
        <a:ln w="19050" cap="rnd" cmpd="sng" algn="ctr">
          <a:solidFill>
            <a:scrgbClr r="0" g="0" b="0">
              <a:lumMod val="90000"/>
            </a:scrgbClr>
          </a:solidFill>
          <a:prstDash val="sysDot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BC0523-B727-E044-AD30-BE34CB56580D}">
      <dsp:nvSpPr>
        <dsp:cNvPr id="0" name=""/>
        <dsp:cNvSpPr/>
      </dsp:nvSpPr>
      <dsp:spPr>
        <a:xfrm>
          <a:off x="6150895" y="2073663"/>
          <a:ext cx="1149742" cy="718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bg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latin typeface="Arial" charset="0"/>
              <a:ea typeface="Arial" charset="0"/>
              <a:cs typeface="Arial" charset="0"/>
            </a:rPr>
            <a:t>Self-esteem</a:t>
          </a:r>
        </a:p>
      </dsp:txBody>
      <dsp:txXfrm>
        <a:off x="6171942" y="2094710"/>
        <a:ext cx="1107648" cy="676495"/>
      </dsp:txXfrm>
    </dsp:sp>
    <dsp:sp modelId="{DCB76989-180B-7046-B3DE-B69C835899D9}">
      <dsp:nvSpPr>
        <dsp:cNvPr id="0" name=""/>
        <dsp:cNvSpPr/>
      </dsp:nvSpPr>
      <dsp:spPr>
        <a:xfrm>
          <a:off x="8431482" y="0"/>
          <a:ext cx="1437178" cy="994470"/>
        </a:xfrm>
        <a:prstGeom prst="roundRect">
          <a:avLst>
            <a:gd name="adj" fmla="val 10000"/>
          </a:avLst>
        </a:prstGeom>
        <a:solidFill>
          <a:srgbClr val="009949">
            <a:alpha val="25000"/>
          </a:srgbClr>
        </a:solidFill>
        <a:ln w="12700">
          <a:solidFill>
            <a:schemeClr val="bg2"/>
          </a:solidFill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Community violence</a:t>
          </a:r>
        </a:p>
      </dsp:txBody>
      <dsp:txXfrm>
        <a:off x="8460609" y="29127"/>
        <a:ext cx="1378924" cy="936216"/>
      </dsp:txXfrm>
    </dsp:sp>
    <dsp:sp modelId="{7D693075-A6DD-824E-A642-69EE03C31372}">
      <dsp:nvSpPr>
        <dsp:cNvPr id="0" name=""/>
        <dsp:cNvSpPr/>
      </dsp:nvSpPr>
      <dsp:spPr>
        <a:xfrm>
          <a:off x="8332934" y="994470"/>
          <a:ext cx="242265" cy="540251"/>
        </a:xfrm>
        <a:custGeom>
          <a:avLst/>
          <a:gdLst/>
          <a:ahLst/>
          <a:cxnLst/>
          <a:rect l="0" t="0" r="0" b="0"/>
          <a:pathLst>
            <a:path>
              <a:moveTo>
                <a:pt x="242265" y="0"/>
              </a:moveTo>
              <a:lnTo>
                <a:pt x="0" y="540251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ysDot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4B107-3771-BE49-9979-7BBE2FC5EBE0}">
      <dsp:nvSpPr>
        <dsp:cNvPr id="0" name=""/>
        <dsp:cNvSpPr/>
      </dsp:nvSpPr>
      <dsp:spPr>
        <a:xfrm>
          <a:off x="8332934" y="1175427"/>
          <a:ext cx="1149742" cy="718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bg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latin typeface="Arial" charset="0"/>
              <a:ea typeface="Arial" charset="0"/>
              <a:cs typeface="Arial" charset="0"/>
            </a:rPr>
            <a:t>Trauma symptoms</a:t>
          </a:r>
        </a:p>
      </dsp:txBody>
      <dsp:txXfrm>
        <a:off x="8353981" y="1196474"/>
        <a:ext cx="1107648" cy="676495"/>
      </dsp:txXfrm>
    </dsp:sp>
    <dsp:sp modelId="{F0B6A597-F1DB-9648-B2C8-7A9AC71C2A00}">
      <dsp:nvSpPr>
        <dsp:cNvPr id="0" name=""/>
        <dsp:cNvSpPr/>
      </dsp:nvSpPr>
      <dsp:spPr>
        <a:xfrm>
          <a:off x="8332934" y="994470"/>
          <a:ext cx="242265" cy="1438488"/>
        </a:xfrm>
        <a:custGeom>
          <a:avLst/>
          <a:gdLst/>
          <a:ahLst/>
          <a:cxnLst/>
          <a:rect l="0" t="0" r="0" b="0"/>
          <a:pathLst>
            <a:path>
              <a:moveTo>
                <a:pt x="242265" y="0"/>
              </a:moveTo>
              <a:lnTo>
                <a:pt x="0" y="1438488"/>
              </a:lnTo>
            </a:path>
          </a:pathLst>
        </a:custGeom>
        <a:noFill/>
        <a:ln w="19050" cap="rnd" cmpd="sng" algn="ctr">
          <a:solidFill>
            <a:scrgbClr r="0" g="0" b="0">
              <a:lumMod val="90000"/>
            </a:scrgbClr>
          </a:solidFill>
          <a:prstDash val="sysDot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92E751-6380-6245-939A-E47BA9AB69AF}">
      <dsp:nvSpPr>
        <dsp:cNvPr id="0" name=""/>
        <dsp:cNvSpPr/>
      </dsp:nvSpPr>
      <dsp:spPr>
        <a:xfrm>
          <a:off x="8332934" y="2073663"/>
          <a:ext cx="1149742" cy="718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bg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latin typeface="Arial" charset="0"/>
              <a:ea typeface="Arial" charset="0"/>
              <a:cs typeface="Arial" charset="0"/>
            </a:rPr>
            <a:t>Problem behaviours</a:t>
          </a:r>
        </a:p>
      </dsp:txBody>
      <dsp:txXfrm>
        <a:off x="8353981" y="2094710"/>
        <a:ext cx="1107648" cy="6764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B2973-BDFB-7344-AABE-5ABA0BE65C27}">
      <dsp:nvSpPr>
        <dsp:cNvPr id="0" name=""/>
        <dsp:cNvSpPr/>
      </dsp:nvSpPr>
      <dsp:spPr>
        <a:xfrm>
          <a:off x="2788889" y="-135843"/>
          <a:ext cx="4532680" cy="4532680"/>
        </a:xfrm>
        <a:prstGeom prst="circularArrow">
          <a:avLst>
            <a:gd name="adj1" fmla="val 5544"/>
            <a:gd name="adj2" fmla="val 330680"/>
            <a:gd name="adj3" fmla="val 13996759"/>
            <a:gd name="adj4" fmla="val 1725298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82288D-ED98-994F-B52B-0731CE7936C4}">
      <dsp:nvSpPr>
        <dsp:cNvPr id="0" name=""/>
        <dsp:cNvSpPr/>
      </dsp:nvSpPr>
      <dsp:spPr>
        <a:xfrm>
          <a:off x="4096727" y="2732"/>
          <a:ext cx="1917004" cy="72152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Burden of bereavement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4131949" y="37954"/>
        <a:ext cx="1846560" cy="651080"/>
      </dsp:txXfrm>
    </dsp:sp>
    <dsp:sp modelId="{F8C31A7B-5608-7342-9B90-569F07330950}">
      <dsp:nvSpPr>
        <dsp:cNvPr id="0" name=""/>
        <dsp:cNvSpPr/>
      </dsp:nvSpPr>
      <dsp:spPr>
        <a:xfrm>
          <a:off x="5669234" y="857501"/>
          <a:ext cx="2556419" cy="72152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Lifelong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5704456" y="892723"/>
        <a:ext cx="2485975" cy="651080"/>
      </dsp:txXfrm>
    </dsp:sp>
    <dsp:sp modelId="{E7473E96-46E4-974D-B9C8-E4BCC418AF73}">
      <dsp:nvSpPr>
        <dsp:cNvPr id="0" name=""/>
        <dsp:cNvSpPr/>
      </dsp:nvSpPr>
      <dsp:spPr>
        <a:xfrm>
          <a:off x="4997730" y="2099051"/>
          <a:ext cx="3858496" cy="72152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Legacy of AIDS related parental death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5032952" y="2134273"/>
        <a:ext cx="3788052" cy="651080"/>
      </dsp:txXfrm>
    </dsp:sp>
    <dsp:sp modelId="{C6D3A63D-0334-7E44-ACC5-CC571D93E20E}">
      <dsp:nvSpPr>
        <dsp:cNvPr id="0" name=""/>
        <dsp:cNvSpPr/>
      </dsp:nvSpPr>
      <dsp:spPr>
        <a:xfrm>
          <a:off x="5872407" y="3679868"/>
          <a:ext cx="3900518" cy="72152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Bereaved children – functioning challenge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5907629" y="3715090"/>
        <a:ext cx="3830074" cy="651080"/>
      </dsp:txXfrm>
    </dsp:sp>
    <dsp:sp modelId="{1E3D619C-5CF7-044B-9DF3-3DA0AF59B64E}">
      <dsp:nvSpPr>
        <dsp:cNvPr id="0" name=""/>
        <dsp:cNvSpPr/>
      </dsp:nvSpPr>
      <dsp:spPr>
        <a:xfrm>
          <a:off x="1158130" y="3588248"/>
          <a:ext cx="3373675" cy="72152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Combined bereavements – multiple burden – toxic shock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1193352" y="3623470"/>
        <a:ext cx="3303231" cy="651080"/>
      </dsp:txXfrm>
    </dsp:sp>
    <dsp:sp modelId="{3D591D8B-D7D7-1244-985E-F24D33AB61C9}">
      <dsp:nvSpPr>
        <dsp:cNvPr id="0" name=""/>
        <dsp:cNvSpPr/>
      </dsp:nvSpPr>
      <dsp:spPr>
        <a:xfrm>
          <a:off x="544774" y="2251469"/>
          <a:ext cx="3448598" cy="72152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Psychological, financial, social ramifications.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579996" y="2286691"/>
        <a:ext cx="3378154" cy="651080"/>
      </dsp:txXfrm>
    </dsp:sp>
    <dsp:sp modelId="{CF4653E7-FD6C-CC46-98D3-C1B0C0808C97}">
      <dsp:nvSpPr>
        <dsp:cNvPr id="0" name=""/>
        <dsp:cNvSpPr/>
      </dsp:nvSpPr>
      <dsp:spPr>
        <a:xfrm>
          <a:off x="1108852" y="959088"/>
          <a:ext cx="3219341" cy="72152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Thurman et al – Lancet 2017.  Bereavement intervention efficacy of a short term intervention in South Africa.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1144074" y="994310"/>
        <a:ext cx="3148897" cy="6510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92D76-77AA-5446-870A-814879F727EE}">
      <dsp:nvSpPr>
        <dsp:cNvPr id="0" name=""/>
        <dsp:cNvSpPr/>
      </dsp:nvSpPr>
      <dsp:spPr>
        <a:xfrm rot="21300000">
          <a:off x="1040935" y="1727453"/>
          <a:ext cx="9919628" cy="867855"/>
        </a:xfrm>
        <a:prstGeom prst="mathMinus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tint val="4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96347D8-2039-5A4F-9132-74019E2F5426}">
      <dsp:nvSpPr>
        <dsp:cNvPr id="0" name=""/>
        <dsp:cNvSpPr/>
      </dsp:nvSpPr>
      <dsp:spPr>
        <a:xfrm>
          <a:off x="2240271" y="165337"/>
          <a:ext cx="3600450" cy="1729105"/>
        </a:xfrm>
        <a:prstGeom prst="down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90E0CF-1606-944F-BE02-DF684902BAB4}">
      <dsp:nvSpPr>
        <dsp:cNvPr id="0" name=""/>
        <dsp:cNvSpPr/>
      </dsp:nvSpPr>
      <dsp:spPr>
        <a:xfrm>
          <a:off x="6360795" y="0"/>
          <a:ext cx="3840480" cy="181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King report 2009 no single evaluation</a:t>
          </a:r>
          <a:endParaRPr lang="en-US" sz="3200" kern="1200" dirty="0"/>
        </a:p>
      </dsp:txBody>
      <dsp:txXfrm>
        <a:off x="6360795" y="0"/>
        <a:ext cx="3840480" cy="1815560"/>
      </dsp:txXfrm>
    </dsp:sp>
    <dsp:sp modelId="{51CCBBB5-661F-0041-85EF-CD49A9CF3CB6}">
      <dsp:nvSpPr>
        <dsp:cNvPr id="0" name=""/>
        <dsp:cNvSpPr/>
      </dsp:nvSpPr>
      <dsp:spPr>
        <a:xfrm>
          <a:off x="6960870" y="2377519"/>
          <a:ext cx="3600450" cy="1729105"/>
        </a:xfrm>
        <a:prstGeom prst="upArrow">
          <a:avLst/>
        </a:prstGeom>
        <a:gradFill rotWithShape="0">
          <a:gsLst>
            <a:gs pos="0">
              <a:schemeClr val="accent3">
                <a:hueOff val="-8402582"/>
                <a:satOff val="-47330"/>
                <a:lumOff val="17451"/>
                <a:alphaOff val="0"/>
                <a:tint val="98000"/>
                <a:lumMod val="110000"/>
              </a:schemeClr>
            </a:gs>
            <a:gs pos="84000">
              <a:schemeClr val="accent3">
                <a:hueOff val="-8402582"/>
                <a:satOff val="-47330"/>
                <a:lumOff val="17451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928DBF-E5B9-974E-AA76-49429718163E}">
      <dsp:nvSpPr>
        <dsp:cNvPr id="0" name=""/>
        <dsp:cNvSpPr/>
      </dsp:nvSpPr>
      <dsp:spPr>
        <a:xfrm>
          <a:off x="0" y="2507202"/>
          <a:ext cx="7440930" cy="181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Skeen et al 2017 – 17 met criteria 15 showed effective interventions</a:t>
          </a:r>
          <a:endParaRPr lang="en-US" sz="3200" kern="1200" dirty="0"/>
        </a:p>
      </dsp:txBody>
      <dsp:txXfrm>
        <a:off x="0" y="2507202"/>
        <a:ext cx="7440930" cy="18155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F8C80-5B14-B443-B157-956DE0D25AE8}">
      <dsp:nvSpPr>
        <dsp:cNvPr id="0" name=""/>
        <dsp:cNvSpPr/>
      </dsp:nvSpPr>
      <dsp:spPr>
        <a:xfrm rot="5400000">
          <a:off x="2389105" y="1110445"/>
          <a:ext cx="975212" cy="11102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BF6AF5-9192-9245-8337-904801924A42}">
      <dsp:nvSpPr>
        <dsp:cNvPr id="0" name=""/>
        <dsp:cNvSpPr/>
      </dsp:nvSpPr>
      <dsp:spPr>
        <a:xfrm>
          <a:off x="342192" y="29402"/>
          <a:ext cx="5218765" cy="1149125"/>
        </a:xfrm>
        <a:prstGeom prst="roundRect">
          <a:avLst>
            <a:gd name="adj" fmla="val 16670"/>
          </a:avLst>
        </a:prstGeom>
        <a:solidFill>
          <a:srgbClr val="FF0000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0000"/>
              </a:solidFill>
            </a:rPr>
            <a:t>Resilience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0000"/>
              </a:solidFill>
            </a:rPr>
            <a:t>(Betancourt, </a:t>
          </a:r>
          <a:r>
            <a:rPr lang="en-US" sz="2800" b="1" kern="1200" dirty="0" err="1" smtClean="0">
              <a:solidFill>
                <a:srgbClr val="000000"/>
              </a:solidFill>
            </a:rPr>
            <a:t>Skovdal</a:t>
          </a:r>
          <a:r>
            <a:rPr lang="en-US" sz="2800" b="1" kern="1200" dirty="0" smtClean="0">
              <a:solidFill>
                <a:srgbClr val="000000"/>
              </a:solidFill>
            </a:rPr>
            <a:t>, Sherr)</a:t>
          </a:r>
          <a:endParaRPr lang="en-US" sz="2800" b="1" kern="1200" dirty="0">
            <a:solidFill>
              <a:srgbClr val="000000"/>
            </a:solidFill>
          </a:endParaRPr>
        </a:p>
      </dsp:txBody>
      <dsp:txXfrm>
        <a:off x="398298" y="85508"/>
        <a:ext cx="5106553" cy="1036913"/>
      </dsp:txXfrm>
    </dsp:sp>
    <dsp:sp modelId="{A32A5821-FD6E-7B4E-A437-7FFBBE5556D5}">
      <dsp:nvSpPr>
        <dsp:cNvPr id="0" name=""/>
        <dsp:cNvSpPr/>
      </dsp:nvSpPr>
      <dsp:spPr>
        <a:xfrm>
          <a:off x="3772417" y="138998"/>
          <a:ext cx="1194004" cy="928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1AFF1-C3B6-1A49-B819-ED8387593E26}">
      <dsp:nvSpPr>
        <dsp:cNvPr id="0" name=""/>
        <dsp:cNvSpPr/>
      </dsp:nvSpPr>
      <dsp:spPr>
        <a:xfrm rot="5400000">
          <a:off x="3616300" y="2401292"/>
          <a:ext cx="975212" cy="11102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537403"/>
            <a:satOff val="5526"/>
            <a:lumOff val="732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814334-8294-8449-82F4-E6CA05E6D731}">
      <dsp:nvSpPr>
        <dsp:cNvPr id="0" name=""/>
        <dsp:cNvSpPr/>
      </dsp:nvSpPr>
      <dsp:spPr>
        <a:xfrm>
          <a:off x="3092303" y="1367387"/>
          <a:ext cx="2663139" cy="1149125"/>
        </a:xfrm>
        <a:prstGeom prst="roundRect">
          <a:avLst>
            <a:gd name="adj" fmla="val 16670"/>
          </a:avLst>
        </a:prstGeom>
        <a:solidFill>
          <a:srgbClr val="3366FF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0000"/>
              </a:solidFill>
            </a:rPr>
            <a:t>Coping </a:t>
          </a:r>
          <a:endParaRPr lang="en-US" sz="2800" b="1" kern="1200" dirty="0">
            <a:solidFill>
              <a:srgbClr val="000000"/>
            </a:solidFill>
          </a:endParaRPr>
        </a:p>
      </dsp:txBody>
      <dsp:txXfrm>
        <a:off x="3148409" y="1423493"/>
        <a:ext cx="2550927" cy="1036913"/>
      </dsp:txXfrm>
    </dsp:sp>
    <dsp:sp modelId="{CCB686B8-68D0-DE40-B3CC-F137B91F7C5F}">
      <dsp:nvSpPr>
        <dsp:cNvPr id="0" name=""/>
        <dsp:cNvSpPr/>
      </dsp:nvSpPr>
      <dsp:spPr>
        <a:xfrm>
          <a:off x="4999612" y="1429845"/>
          <a:ext cx="1194004" cy="928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2357B-33EC-C04F-AAD5-F7950EC6C608}">
      <dsp:nvSpPr>
        <dsp:cNvPr id="0" name=""/>
        <dsp:cNvSpPr/>
      </dsp:nvSpPr>
      <dsp:spPr>
        <a:xfrm rot="5400000">
          <a:off x="6625066" y="3692140"/>
          <a:ext cx="975212" cy="11102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1074805"/>
            <a:satOff val="11052"/>
            <a:lumOff val="14651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F301DD-9E32-C94F-9E0E-A5181EF1A843}">
      <dsp:nvSpPr>
        <dsp:cNvPr id="0" name=""/>
        <dsp:cNvSpPr/>
      </dsp:nvSpPr>
      <dsp:spPr>
        <a:xfrm>
          <a:off x="5352207" y="2611097"/>
          <a:ext cx="3670657" cy="114912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794490"/>
                <a:satOff val="4609"/>
                <a:lumOff val="4576"/>
                <a:alphaOff val="0"/>
                <a:tint val="98000"/>
                <a:lumMod val="110000"/>
              </a:schemeClr>
            </a:gs>
            <a:gs pos="84000">
              <a:schemeClr val="accent2">
                <a:hueOff val="794490"/>
                <a:satOff val="4609"/>
                <a:lumOff val="4576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0000"/>
              </a:solidFill>
            </a:rPr>
            <a:t>Adjustment</a:t>
          </a:r>
          <a:endParaRPr lang="en-US" sz="2800" b="1" kern="1200" dirty="0">
            <a:solidFill>
              <a:srgbClr val="000000"/>
            </a:solidFill>
          </a:endParaRPr>
        </a:p>
      </dsp:txBody>
      <dsp:txXfrm>
        <a:off x="5408313" y="2667203"/>
        <a:ext cx="3558445" cy="1036913"/>
      </dsp:txXfrm>
    </dsp:sp>
    <dsp:sp modelId="{7A58FCEF-0F87-5645-B96A-D6D1491D784B}">
      <dsp:nvSpPr>
        <dsp:cNvPr id="0" name=""/>
        <dsp:cNvSpPr/>
      </dsp:nvSpPr>
      <dsp:spPr>
        <a:xfrm>
          <a:off x="8008378" y="2720692"/>
          <a:ext cx="1194004" cy="928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1B126-B3D1-FE49-BA27-F4B652B1DA58}">
      <dsp:nvSpPr>
        <dsp:cNvPr id="0" name=""/>
        <dsp:cNvSpPr/>
      </dsp:nvSpPr>
      <dsp:spPr>
        <a:xfrm>
          <a:off x="7857215" y="3901944"/>
          <a:ext cx="3992592" cy="114912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1191735"/>
                <a:satOff val="6913"/>
                <a:lumOff val="6864"/>
                <a:alphaOff val="0"/>
                <a:tint val="98000"/>
                <a:lumMod val="110000"/>
              </a:schemeClr>
            </a:gs>
            <a:gs pos="84000">
              <a:schemeClr val="accent2">
                <a:hueOff val="1191735"/>
                <a:satOff val="6913"/>
                <a:lumOff val="6864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0000"/>
              </a:solidFill>
            </a:rPr>
            <a:t>Post traumatic growth</a:t>
          </a:r>
          <a:endParaRPr lang="en-US" sz="2800" b="1" kern="1200" dirty="0">
            <a:solidFill>
              <a:srgbClr val="000000"/>
            </a:solidFill>
          </a:endParaRPr>
        </a:p>
      </dsp:txBody>
      <dsp:txXfrm>
        <a:off x="7913321" y="3958050"/>
        <a:ext cx="3880380" cy="10369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BDC9C-BFBA-460D-B597-32695A160697}">
      <dsp:nvSpPr>
        <dsp:cNvPr id="0" name=""/>
        <dsp:cNvSpPr/>
      </dsp:nvSpPr>
      <dsp:spPr>
        <a:xfrm rot="5400000">
          <a:off x="433609" y="2499529"/>
          <a:ext cx="1288428" cy="214391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37A80-930C-4E55-ADE6-BDF210F28F5C}">
      <dsp:nvSpPr>
        <dsp:cNvPr id="0" name=""/>
        <dsp:cNvSpPr/>
      </dsp:nvSpPr>
      <dsp:spPr>
        <a:xfrm>
          <a:off x="218539" y="3140098"/>
          <a:ext cx="1935539" cy="1696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smtClean="0"/>
            <a:t>Growing evidence	</a:t>
          </a:r>
          <a:endParaRPr lang="en-GB" sz="2500" kern="1200" dirty="0"/>
        </a:p>
      </dsp:txBody>
      <dsp:txXfrm>
        <a:off x="218539" y="3140098"/>
        <a:ext cx="1935539" cy="1696614"/>
      </dsp:txXfrm>
    </dsp:sp>
    <dsp:sp modelId="{1F73839A-A988-47D1-9A72-CE8B939F00F4}">
      <dsp:nvSpPr>
        <dsp:cNvPr id="0" name=""/>
        <dsp:cNvSpPr/>
      </dsp:nvSpPr>
      <dsp:spPr>
        <a:xfrm>
          <a:off x="1788882" y="2341692"/>
          <a:ext cx="365196" cy="365196"/>
        </a:xfrm>
        <a:prstGeom prst="triangle">
          <a:avLst>
            <a:gd name="adj" fmla="val 100000"/>
          </a:avLst>
        </a:prstGeom>
        <a:solidFill>
          <a:schemeClr val="accent2">
            <a:hueOff val="148967"/>
            <a:satOff val="864"/>
            <a:lumOff val="858"/>
            <a:alphaOff val="0"/>
          </a:schemeClr>
        </a:solidFill>
        <a:ln w="22225" cap="rnd" cmpd="sng" algn="ctr">
          <a:solidFill>
            <a:schemeClr val="accent2">
              <a:hueOff val="148967"/>
              <a:satOff val="864"/>
              <a:lumOff val="8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CAF475-A3F0-4964-84C4-11B91C8E2B1F}">
      <dsp:nvSpPr>
        <dsp:cNvPr id="0" name=""/>
        <dsp:cNvSpPr/>
      </dsp:nvSpPr>
      <dsp:spPr>
        <a:xfrm rot="5400000">
          <a:off x="2803088" y="1913199"/>
          <a:ext cx="1288428" cy="2143916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22225" cap="rnd" cmpd="sng" algn="ctr">
          <a:solidFill>
            <a:schemeClr val="accent2">
              <a:hueOff val="297934"/>
              <a:satOff val="1728"/>
              <a:lumOff val="17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6558D-48D7-4D1E-A4AE-B88316D68CF8}">
      <dsp:nvSpPr>
        <dsp:cNvPr id="0" name=""/>
        <dsp:cNvSpPr/>
      </dsp:nvSpPr>
      <dsp:spPr>
        <a:xfrm>
          <a:off x="2588018" y="2553768"/>
          <a:ext cx="1935539" cy="1696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smtClean="0"/>
            <a:t>Failure to track</a:t>
          </a:r>
          <a:endParaRPr lang="en-GB" sz="2500" kern="1200" dirty="0"/>
        </a:p>
      </dsp:txBody>
      <dsp:txXfrm>
        <a:off x="2588018" y="2553768"/>
        <a:ext cx="1935539" cy="1696614"/>
      </dsp:txXfrm>
    </dsp:sp>
    <dsp:sp modelId="{02E553D5-03E1-4B37-AE0D-3F3E46943C92}">
      <dsp:nvSpPr>
        <dsp:cNvPr id="0" name=""/>
        <dsp:cNvSpPr/>
      </dsp:nvSpPr>
      <dsp:spPr>
        <a:xfrm>
          <a:off x="4158361" y="1755362"/>
          <a:ext cx="365196" cy="365196"/>
        </a:xfrm>
        <a:prstGeom prst="triangle">
          <a:avLst>
            <a:gd name="adj" fmla="val 100000"/>
          </a:avLst>
        </a:prstGeom>
        <a:solidFill>
          <a:schemeClr val="accent2">
            <a:hueOff val="446900"/>
            <a:satOff val="2592"/>
            <a:lumOff val="2574"/>
            <a:alphaOff val="0"/>
          </a:schemeClr>
        </a:solidFill>
        <a:ln w="22225" cap="rnd" cmpd="sng" algn="ctr">
          <a:solidFill>
            <a:schemeClr val="accent2">
              <a:hueOff val="446900"/>
              <a:satOff val="2592"/>
              <a:lumOff val="25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9217F-EADA-4A04-93EB-AC9FE48BE2CE}">
      <dsp:nvSpPr>
        <dsp:cNvPr id="0" name=""/>
        <dsp:cNvSpPr/>
      </dsp:nvSpPr>
      <dsp:spPr>
        <a:xfrm rot="5400000">
          <a:off x="5172567" y="1326869"/>
          <a:ext cx="1288428" cy="2143916"/>
        </a:xfrm>
        <a:prstGeom prst="corner">
          <a:avLst>
            <a:gd name="adj1" fmla="val 16120"/>
            <a:gd name="adj2" fmla="val 16110"/>
          </a:avLst>
        </a:prstGeom>
        <a:solidFill>
          <a:srgbClr val="FFFF00"/>
        </a:solidFill>
        <a:ln w="22225" cap="rnd" cmpd="sng" algn="ctr">
          <a:solidFill>
            <a:schemeClr val="accent2">
              <a:hueOff val="595867"/>
              <a:satOff val="3457"/>
              <a:lumOff val="3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4969C-88DD-4D50-975D-FA6E5BB55704}">
      <dsp:nvSpPr>
        <dsp:cNvPr id="0" name=""/>
        <dsp:cNvSpPr/>
      </dsp:nvSpPr>
      <dsp:spPr>
        <a:xfrm>
          <a:off x="4957497" y="1967439"/>
          <a:ext cx="1935539" cy="1696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smtClean="0"/>
            <a:t>Integrated behaviour, mental health &amp; biomedical</a:t>
          </a:r>
          <a:endParaRPr lang="en-GB" sz="2500" kern="1200" dirty="0"/>
        </a:p>
      </dsp:txBody>
      <dsp:txXfrm>
        <a:off x="4957497" y="1967439"/>
        <a:ext cx="1935539" cy="1696614"/>
      </dsp:txXfrm>
    </dsp:sp>
    <dsp:sp modelId="{2C0B4165-7C0D-4B68-A705-D5B014366474}">
      <dsp:nvSpPr>
        <dsp:cNvPr id="0" name=""/>
        <dsp:cNvSpPr/>
      </dsp:nvSpPr>
      <dsp:spPr>
        <a:xfrm>
          <a:off x="6527840" y="1169032"/>
          <a:ext cx="365196" cy="365196"/>
        </a:xfrm>
        <a:prstGeom prst="triangle">
          <a:avLst>
            <a:gd name="adj" fmla="val 100000"/>
          </a:avLst>
        </a:prstGeom>
        <a:solidFill>
          <a:schemeClr val="accent2">
            <a:hueOff val="744834"/>
            <a:satOff val="4321"/>
            <a:lumOff val="4290"/>
            <a:alphaOff val="0"/>
          </a:schemeClr>
        </a:solidFill>
        <a:ln w="22225" cap="rnd" cmpd="sng" algn="ctr">
          <a:solidFill>
            <a:schemeClr val="accent2">
              <a:hueOff val="744834"/>
              <a:satOff val="4321"/>
              <a:lumOff val="42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5987E-6959-4A15-824E-45FBF58C0F2F}">
      <dsp:nvSpPr>
        <dsp:cNvPr id="0" name=""/>
        <dsp:cNvSpPr/>
      </dsp:nvSpPr>
      <dsp:spPr>
        <a:xfrm rot="5400000">
          <a:off x="7542046" y="740539"/>
          <a:ext cx="1288428" cy="2143916"/>
        </a:xfrm>
        <a:prstGeom prst="corner">
          <a:avLst>
            <a:gd name="adj1" fmla="val 16120"/>
            <a:gd name="adj2" fmla="val 16110"/>
          </a:avLst>
        </a:prstGeom>
        <a:solidFill>
          <a:srgbClr val="5FD705"/>
        </a:solidFill>
        <a:ln w="22225" cap="rnd" cmpd="sng" algn="ctr">
          <a:solidFill>
            <a:schemeClr val="accent2">
              <a:hueOff val="893801"/>
              <a:satOff val="5185"/>
              <a:lumOff val="5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BB2A3-8676-45E4-8354-D8E924661EAD}">
      <dsp:nvSpPr>
        <dsp:cNvPr id="0" name=""/>
        <dsp:cNvSpPr/>
      </dsp:nvSpPr>
      <dsp:spPr>
        <a:xfrm>
          <a:off x="7326976" y="1381109"/>
          <a:ext cx="1935539" cy="1696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Adolescents data needed</a:t>
          </a:r>
          <a:endParaRPr lang="en-GB" sz="2500" kern="1200" dirty="0"/>
        </a:p>
      </dsp:txBody>
      <dsp:txXfrm>
        <a:off x="7326976" y="1381109"/>
        <a:ext cx="1935539" cy="1696614"/>
      </dsp:txXfrm>
    </dsp:sp>
    <dsp:sp modelId="{FD10481C-BD79-42F9-BAB1-EBCE7180CC25}">
      <dsp:nvSpPr>
        <dsp:cNvPr id="0" name=""/>
        <dsp:cNvSpPr/>
      </dsp:nvSpPr>
      <dsp:spPr>
        <a:xfrm>
          <a:off x="8897319" y="582702"/>
          <a:ext cx="365196" cy="365196"/>
        </a:xfrm>
        <a:prstGeom prst="triangle">
          <a:avLst>
            <a:gd name="adj" fmla="val 100000"/>
          </a:avLst>
        </a:prstGeom>
        <a:solidFill>
          <a:schemeClr val="accent2">
            <a:hueOff val="1042768"/>
            <a:satOff val="6049"/>
            <a:lumOff val="6006"/>
            <a:alphaOff val="0"/>
          </a:schemeClr>
        </a:solidFill>
        <a:ln w="22225" cap="rnd" cmpd="sng" algn="ctr">
          <a:solidFill>
            <a:schemeClr val="accent2">
              <a:hueOff val="1042768"/>
              <a:satOff val="6049"/>
              <a:lumOff val="60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AADD6-1DAE-4199-B8F6-E7C3F3EABFCC}">
      <dsp:nvSpPr>
        <dsp:cNvPr id="0" name=""/>
        <dsp:cNvSpPr/>
      </dsp:nvSpPr>
      <dsp:spPr>
        <a:xfrm rot="5400000">
          <a:off x="9911525" y="154209"/>
          <a:ext cx="1288428" cy="214391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1191735"/>
            <a:satOff val="6913"/>
            <a:lumOff val="6864"/>
            <a:alphaOff val="0"/>
          </a:schemeClr>
        </a:solidFill>
        <a:ln w="22225" cap="rnd" cmpd="sng" algn="ctr">
          <a:solidFill>
            <a:schemeClr val="accent2">
              <a:hueOff val="1191735"/>
              <a:satOff val="6913"/>
              <a:lumOff val="6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E0871-E7CF-4A77-966A-2C25A856E0A0}">
      <dsp:nvSpPr>
        <dsp:cNvPr id="0" name=""/>
        <dsp:cNvSpPr/>
      </dsp:nvSpPr>
      <dsp:spPr>
        <a:xfrm>
          <a:off x="9696455" y="794779"/>
          <a:ext cx="1935539" cy="1696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HEU future</a:t>
          </a:r>
          <a:endParaRPr lang="en-GB" sz="2500" kern="1200" dirty="0"/>
        </a:p>
      </dsp:txBody>
      <dsp:txXfrm>
        <a:off x="9696455" y="794779"/>
        <a:ext cx="1935539" cy="1696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0.0415</cdr:x>
      <cdr:y>0.32762</cdr:y>
    </cdr:from>
    <cdr:to>
      <cdr:x>0.64703</cdr:x>
      <cdr:y>0.48634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95300" y="2044700"/>
          <a:ext cx="7226300" cy="9906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40F5C-E076-124D-84DD-7EBCB6D61A82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8D453-162C-CA4C-994E-B4521BFF8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72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Title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4C374-39C3-764F-BA64-D96F64F9919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The second questions was: is CBO attendance associated with better outcomes? </a:t>
            </a:r>
          </a:p>
          <a:p>
            <a:r>
              <a:rPr lang="en-US" altLang="en-US" smtClean="0"/>
              <a:t>Children who were in contact with CBO since 2012 showed better outcomes compared to the non-attenders. These effects persisted over time. 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E0815AA-C866-48C5-ABC0-1CBDE4BDAD53}" type="slidenum">
              <a:rPr lang="en-GB" altLang="en-US"/>
              <a:pPr/>
              <a:t>39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223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ncbi.nlm.nih.gov/pubmed/?term=Sirois%20PA%5bAuthor%5d&amp;cauthor=true&amp;cauthor_uid=27856673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?term=Nkwata%20AK%5bAuthor%5d&amp;cauthor=true&amp;cauthor_uid=28534093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591" y="1426831"/>
            <a:ext cx="10993549" cy="147501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0700" b="1" dirty="0" smtClean="0"/>
              <a:t>INTO  THE  VOID </a:t>
            </a:r>
            <a:r>
              <a:rPr lang="en-GB" sz="7300" b="1" dirty="0" smtClean="0"/>
              <a:t>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4400" b="1" dirty="0" err="1" smtClean="0"/>
              <a:t>hiv</a:t>
            </a:r>
            <a:r>
              <a:rPr lang="en-GB" sz="4400" b="1" dirty="0" smtClean="0"/>
              <a:t> exposed uninfected adolescents – A Review</a:t>
            </a:r>
            <a:endParaRPr lang="en-GB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567" y="4542632"/>
            <a:ext cx="4057579" cy="1565937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Prof Lorraine </a:t>
            </a:r>
            <a:r>
              <a:rPr lang="en-GB" sz="2800" dirty="0" err="1" smtClean="0">
                <a:solidFill>
                  <a:schemeClr val="bg1"/>
                </a:solidFill>
              </a:rPr>
              <a:t>sherr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</a:rPr>
              <a:t>ucl</a:t>
            </a:r>
            <a:r>
              <a:rPr lang="en-GB" sz="2800" dirty="0" smtClean="0">
                <a:solidFill>
                  <a:schemeClr val="bg1"/>
                </a:solidFill>
              </a:rPr>
              <a:t> London</a:t>
            </a:r>
          </a:p>
          <a:p>
            <a:r>
              <a:rPr lang="en-GB" sz="1900" i="1" dirty="0" smtClean="0">
                <a:solidFill>
                  <a:schemeClr val="bg1"/>
                </a:solidFill>
              </a:rPr>
              <a:t>No conflict of interest to report</a:t>
            </a:r>
            <a:endParaRPr lang="en-GB" sz="1900" i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Image result for vo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85" y="3103518"/>
            <a:ext cx="6857967" cy="385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6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9658"/>
            <a:ext cx="11468099" cy="158174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</a:rPr>
              <a:t>SYSTEMATIC REVIEWS, meta-analysis  and multisite studies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b="1" dirty="0" err="1" smtClean="0"/>
              <a:t>Filteau</a:t>
            </a:r>
            <a:r>
              <a:rPr lang="en-US" sz="2800" b="1" dirty="0" smtClean="0"/>
              <a:t> et al 2010</a:t>
            </a:r>
          </a:p>
          <a:p>
            <a:r>
              <a:rPr lang="en-US" sz="2800" b="1" dirty="0" smtClean="0"/>
              <a:t>La Dore et al 2012. Under 16. Younger HEU delay, older near  normal - Unclear. </a:t>
            </a:r>
          </a:p>
          <a:p>
            <a:r>
              <a:rPr lang="en-US" sz="2800" b="1" dirty="0" smtClean="0"/>
              <a:t>Sherr et al 2014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Boivan</a:t>
            </a:r>
            <a:r>
              <a:rPr lang="en-US" sz="2800" dirty="0" smtClean="0"/>
              <a:t> et al 2018 </a:t>
            </a:r>
            <a:r>
              <a:rPr lang="en-GB" sz="2800" dirty="0"/>
              <a:t>Six hundred and eleven (246 HIV+, 183 HEU, 182 HUU) of the 615 enrolled at six sites [South Africa (three), Zimbabwe, Malawi, Uganda] </a:t>
            </a:r>
            <a:r>
              <a:rPr lang="en-GB" sz="2800" dirty="0" smtClean="0"/>
              <a:t>HEU and HUU performed similarly.</a:t>
            </a:r>
          </a:p>
          <a:p>
            <a:r>
              <a:rPr lang="en-GB" sz="2800" dirty="0" smtClean="0"/>
              <a:t>New York </a:t>
            </a:r>
            <a:r>
              <a:rPr lang="en-GB" sz="2800" dirty="0" err="1" smtClean="0"/>
              <a:t>Mellins</a:t>
            </a:r>
            <a:r>
              <a:rPr lang="en-GB" sz="2800" dirty="0" smtClean="0"/>
              <a:t> et 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090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81193" y="266700"/>
            <a:ext cx="11029616" cy="145129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</a:rPr>
              <a:t>Meta-analysis </a:t>
            </a:r>
            <a:r>
              <a:rPr lang="en-US" sz="4400" b="1" dirty="0" err="1" smtClean="0">
                <a:solidFill>
                  <a:srgbClr val="000000"/>
                </a:solidFill>
              </a:rPr>
              <a:t>Mchenry</a:t>
            </a:r>
            <a:r>
              <a:rPr lang="en-US" sz="4400" b="1" dirty="0" smtClean="0">
                <a:solidFill>
                  <a:srgbClr val="000000"/>
                </a:solidFill>
              </a:rPr>
              <a:t> et al 2018 CONFINED TO &lt;8 Years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7531100" y="1974003"/>
            <a:ext cx="3889208" cy="4083897"/>
          </a:xfrm>
        </p:spPr>
        <p:txBody>
          <a:bodyPr>
            <a:normAutofit/>
          </a:bodyPr>
          <a:lstStyle/>
          <a:p>
            <a:r>
              <a:rPr lang="en-US" dirty="0" smtClean="0"/>
              <a:t>45 studies Identified  3 HEU data</a:t>
            </a:r>
          </a:p>
          <a:p>
            <a:r>
              <a:rPr lang="en-US" dirty="0" smtClean="0"/>
              <a:t>Both </a:t>
            </a:r>
            <a:r>
              <a:rPr lang="en-US" dirty="0"/>
              <a:t>HIV+ and HEU children </a:t>
            </a:r>
            <a:r>
              <a:rPr lang="en-US" dirty="0" smtClean="0"/>
              <a:t>showed</a:t>
            </a:r>
            <a:r>
              <a:rPr lang="en-US" dirty="0"/>
              <a:t> </a:t>
            </a:r>
            <a:r>
              <a:rPr lang="en-US" dirty="0" smtClean="0"/>
              <a:t>worse </a:t>
            </a:r>
            <a:r>
              <a:rPr lang="en-US" dirty="0"/>
              <a:t>cognitive and motor outcomes</a:t>
            </a:r>
          </a:p>
          <a:p>
            <a:r>
              <a:rPr lang="en-US" dirty="0"/>
              <a:t>C</a:t>
            </a:r>
            <a:r>
              <a:rPr lang="en-US" dirty="0" smtClean="0"/>
              <a:t>ompared </a:t>
            </a:r>
            <a:r>
              <a:rPr lang="en-US" dirty="0"/>
              <a:t>with HUU children. </a:t>
            </a:r>
            <a:r>
              <a:rPr lang="en-US" dirty="0" smtClean="0"/>
              <a:t>Both HIV</a:t>
            </a:r>
            <a:r>
              <a:rPr lang="en-US" dirty="0"/>
              <a:t>+ and HEU children </a:t>
            </a:r>
            <a:r>
              <a:rPr lang="en-US" dirty="0" smtClean="0"/>
              <a:t>exposed to </a:t>
            </a:r>
            <a:r>
              <a:rPr lang="en-US" dirty="0"/>
              <a:t>ARV medications may also </a:t>
            </a:r>
            <a:r>
              <a:rPr lang="en-US" dirty="0" smtClean="0"/>
              <a:t>have worse </a:t>
            </a:r>
            <a:r>
              <a:rPr lang="en-US" dirty="0"/>
              <a:t>cognitive </a:t>
            </a:r>
            <a:r>
              <a:rPr lang="en-US" dirty="0" smtClean="0"/>
              <a:t>development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1885264"/>
            <a:ext cx="6616700" cy="470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2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1029616" cy="159654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12 studies 279 </a:t>
            </a:r>
            <a:r>
              <a:rPr lang="en-GB" sz="3200" b="1" dirty="0" err="1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HIV+ve</a:t>
            </a:r>
            <a:r>
              <a:rPr lang="en-GB" sz="3200" b="1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, 873 HIV affected 827 control. 7/12 lower </a:t>
            </a:r>
            <a:r>
              <a:rPr lang="en-GB" sz="3200" b="1" dirty="0" smtClean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achievement  </a:t>
            </a:r>
            <a:r>
              <a:rPr lang="en-GB" sz="3200" b="1" i="1" dirty="0" smtClean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(Sherr et al 2014) </a:t>
            </a:r>
            <a:r>
              <a:rPr lang="en-GB" sz="3200" b="1" i="1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NO ADOLESCENTS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419888"/>
              </p:ext>
            </p:extLst>
          </p:nvPr>
        </p:nvGraphicFramePr>
        <p:xfrm>
          <a:off x="370840" y="1596544"/>
          <a:ext cx="11328400" cy="5123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234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Cognitive development ii</a:t>
            </a:r>
          </a:p>
        </p:txBody>
      </p:sp>
      <p:graphicFrame>
        <p:nvGraphicFramePr>
          <p:cNvPr id="2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397305"/>
              </p:ext>
            </p:extLst>
          </p:nvPr>
        </p:nvGraphicFramePr>
        <p:xfrm>
          <a:off x="3501390" y="1913891"/>
          <a:ext cx="6553200" cy="4704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" y="1715956"/>
            <a:ext cx="2697163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349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</a:rPr>
              <a:t>UPDATE 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92301"/>
            <a:ext cx="6464300" cy="4775200"/>
          </a:xfrm>
        </p:spPr>
        <p:txBody>
          <a:bodyPr>
            <a:normAutofit fontScale="55000" lnSpcReduction="20000"/>
          </a:bodyPr>
          <a:lstStyle/>
          <a:p>
            <a:r>
              <a:rPr lang="en-US" sz="2900" b="1" dirty="0" smtClean="0"/>
              <a:t>Studies more detailed – </a:t>
            </a:r>
          </a:p>
          <a:p>
            <a:pPr lvl="1"/>
            <a:r>
              <a:rPr lang="en-US" sz="2600" dirty="0"/>
              <a:t>L</a:t>
            </a:r>
            <a:r>
              <a:rPr lang="en-US" sz="2600" dirty="0" smtClean="0"/>
              <a:t>ooking at sub domains (</a:t>
            </a:r>
            <a:r>
              <a:rPr lang="en-US" sz="2600" dirty="0" err="1" smtClean="0"/>
              <a:t>eg</a:t>
            </a:r>
            <a:r>
              <a:rPr lang="en-US" sz="2600" dirty="0" smtClean="0"/>
              <a:t> language  Redmond et al 2016), memory (Nichols et al 2016), executive functioning (Nichols et al 2015)</a:t>
            </a:r>
          </a:p>
          <a:p>
            <a:r>
              <a:rPr lang="en-US" sz="2900" b="1" dirty="0" smtClean="0"/>
              <a:t>Looking at broader factors </a:t>
            </a:r>
          </a:p>
          <a:p>
            <a:pPr lvl="1"/>
            <a:r>
              <a:rPr lang="en-US" sz="2600" dirty="0" smtClean="0"/>
              <a:t>ARV exposure</a:t>
            </a:r>
          </a:p>
          <a:p>
            <a:pPr lvl="1"/>
            <a:r>
              <a:rPr lang="en-US" sz="2600" dirty="0" smtClean="0"/>
              <a:t>Compound exposure</a:t>
            </a:r>
          </a:p>
          <a:p>
            <a:pPr lvl="1"/>
            <a:r>
              <a:rPr lang="en-US" sz="2600" dirty="0" smtClean="0"/>
              <a:t>Breast feeding</a:t>
            </a:r>
          </a:p>
          <a:p>
            <a:pPr lvl="1"/>
            <a:r>
              <a:rPr lang="en-US" sz="2600" dirty="0" smtClean="0"/>
              <a:t>Prematurity</a:t>
            </a:r>
          </a:p>
          <a:p>
            <a:pPr lvl="1"/>
            <a:r>
              <a:rPr lang="en-US" sz="2600" dirty="0" smtClean="0"/>
              <a:t>Biomarkers and </a:t>
            </a:r>
            <a:r>
              <a:rPr lang="en-US" sz="2600" dirty="0"/>
              <a:t>neurodevelopment (</a:t>
            </a:r>
            <a:r>
              <a:rPr lang="en-US" sz="2600" dirty="0" err="1"/>
              <a:t>Kapetanovic</a:t>
            </a:r>
            <a:r>
              <a:rPr lang="en-US" sz="2600" dirty="0"/>
              <a:t> S </a:t>
            </a:r>
            <a:r>
              <a:rPr lang="en-US" sz="2600" dirty="0" smtClean="0"/>
              <a:t>et al 2014)</a:t>
            </a:r>
          </a:p>
          <a:p>
            <a:pPr lvl="1"/>
            <a:r>
              <a:rPr lang="en-US" sz="2600" dirty="0" smtClean="0"/>
              <a:t>Associations of memory and executive functioning with adaptive functioning (</a:t>
            </a:r>
            <a:r>
              <a:rPr lang="en-GB" sz="2600" dirty="0">
                <a:hlinkClick r:id="rId2"/>
              </a:rPr>
              <a:t>Sirois PA</a:t>
            </a:r>
            <a:r>
              <a:rPr lang="en-GB" sz="2600" dirty="0"/>
              <a:t> </a:t>
            </a:r>
            <a:r>
              <a:rPr lang="en-GB" sz="2600" dirty="0" smtClean="0"/>
              <a:t>et al 2016)</a:t>
            </a:r>
          </a:p>
          <a:p>
            <a:pPr lvl="1"/>
            <a:r>
              <a:rPr lang="en-GB" sz="2600" dirty="0"/>
              <a:t>Ethics </a:t>
            </a:r>
            <a:r>
              <a:rPr lang="en-GB" sz="2600" dirty="0" err="1"/>
              <a:t>Jao</a:t>
            </a:r>
            <a:r>
              <a:rPr lang="en-GB" sz="2600" dirty="0"/>
              <a:t> et al </a:t>
            </a:r>
            <a:r>
              <a:rPr lang="en-GB" sz="2600" dirty="0" smtClean="0"/>
              <a:t>2016, </a:t>
            </a:r>
            <a:r>
              <a:rPr lang="en-GB" sz="2600" dirty="0" err="1" smtClean="0"/>
              <a:t>Klitzman</a:t>
            </a:r>
            <a:r>
              <a:rPr lang="en-GB" sz="2600" dirty="0" smtClean="0"/>
              <a:t> 2016</a:t>
            </a:r>
            <a:endParaRPr lang="en-GB" sz="2600" dirty="0"/>
          </a:p>
          <a:p>
            <a:pPr lvl="1"/>
            <a:endParaRPr lang="en-GB" sz="2600" dirty="0" smtClean="0"/>
          </a:p>
          <a:p>
            <a:pPr lvl="1"/>
            <a:endParaRPr lang="en-US" sz="2600" dirty="0" smtClean="0"/>
          </a:p>
          <a:p>
            <a:pPr marL="0" indent="0">
              <a:buNone/>
            </a:pPr>
            <a:r>
              <a:rPr lang="en-US" sz="4000" b="1" dirty="0">
                <a:latin typeface="Comic Sans MS"/>
                <a:cs typeface="Comic Sans MS"/>
              </a:rPr>
              <a:t>Still dearth of studies on adolescents</a:t>
            </a:r>
          </a:p>
          <a:p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983" y="1892300"/>
            <a:ext cx="4846515" cy="322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9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685430"/>
              </p:ext>
            </p:extLst>
          </p:nvPr>
        </p:nvGraphicFramePr>
        <p:xfrm>
          <a:off x="393700" y="225424"/>
          <a:ext cx="11509375" cy="6861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2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5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9176">
                <a:tc>
                  <a:txBody>
                    <a:bodyPr/>
                    <a:lstStyle/>
                    <a:p>
                      <a:r>
                        <a:rPr lang="en-US" dirty="0" smtClean="0"/>
                        <a:t>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ADOLSCENTS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10-19 YEARS?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Sherr 2014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Systematic review, Cognitive development 11 studies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Arikawa</a:t>
                      </a: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et al 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Review mortality 14 Studies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Harris et al 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Prospective memory, n=85 HEU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Chaudhary</a:t>
                      </a: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598 HEU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Rice 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ages 3 (N= 208) and 5 (N = 429) years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Le Roux et al 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N=521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93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Ezeamama</a:t>
                      </a: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et al (2017)Uganda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Long term follow</a:t>
                      </a:r>
                      <a:r>
                        <a:rPr lang="en-GB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up in Uganda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9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Chaudhury 2017 Botswana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N=670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9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Benson et al 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Psychiatric, substance use, sexual behaviour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9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Sanmaneechai 2004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 HEU Thailand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9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Kerr et al 2014 Thai/Cam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160 HEU 167 HUU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3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806296"/>
              </p:ext>
            </p:extLst>
          </p:nvPr>
        </p:nvGraphicFramePr>
        <p:xfrm>
          <a:off x="390524" y="441325"/>
          <a:ext cx="11687175" cy="632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Wu 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250 HEU China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Abubakar</a:t>
                      </a: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et al.(2009)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367 children (31, HIV+, 17 HEU, 319 control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Smith et al 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N=64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Brahmbhatt</a:t>
                      </a: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H et al (2017)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370 children,  140 HIV, 26 HEU and 204 HUU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Van </a:t>
                      </a:r>
                      <a:r>
                        <a:rPr lang="en-GB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Rie</a:t>
                      </a: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et al</a:t>
                      </a: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GB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2008) DRC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160 children 18–72 </a:t>
                      </a: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months</a:t>
                      </a:r>
                      <a:r>
                        <a:rPr lang="en-GB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 HIV+, 35 </a:t>
                      </a: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HEU, 90</a:t>
                      </a:r>
                      <a:r>
                        <a:rPr lang="en-GB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control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Whitehead et al 2014 (SA)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29 HIV+ve, 25 HEU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Baker et al. (2012) USA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70 children (21 HIV+, 24 affected, 25 asthma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Chernoff</a:t>
                      </a: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et al</a:t>
                      </a: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GB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2009)USA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575 children 6–17 </a:t>
                      </a:r>
                      <a:r>
                        <a:rPr lang="en-GB" sz="20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yrs</a:t>
                      </a:r>
                      <a:r>
                        <a:rPr lang="en-GB" sz="200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319 HIV+, 256 affected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Gadow</a:t>
                      </a: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et al</a:t>
                      </a: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GB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2012) USA &amp; Puerto Rico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278 children 6–17 </a:t>
                      </a:r>
                      <a:r>
                        <a:rPr lang="en-GB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yrs</a:t>
                      </a: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157</a:t>
                      </a:r>
                      <a:r>
                        <a:rPr lang="en-GB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HIV</a:t>
                      </a: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+, 121 affected)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Malee</a:t>
                      </a: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et al</a:t>
                      </a: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GB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2011)USA &amp; Puerto Rico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416 children 7–16 </a:t>
                      </a:r>
                      <a:r>
                        <a:rPr lang="en-GB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yrs</a:t>
                      </a: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295</a:t>
                      </a:r>
                      <a:r>
                        <a:rPr lang="en-GB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HIV</a:t>
                      </a: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121 affected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Rice et al. (2012</a:t>
                      </a: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GB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USA </a:t>
                      </a: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&amp; Puerto Rico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437 children 7–16 </a:t>
                      </a:r>
                      <a:r>
                        <a:rPr lang="en-GB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yrs</a:t>
                      </a: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284</a:t>
                      </a:r>
                      <a:r>
                        <a:rPr lang="en-GB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HIV</a:t>
                      </a: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+, 153 affected)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Nichols et al (2016) USA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258 children 9-19 years (HIV 173,</a:t>
                      </a:r>
                      <a:r>
                        <a:rPr lang="en-GB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HEU 85)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Malee</a:t>
                      </a: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et al (2017) USA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223 (HIV=144, HEU=79)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Serchuck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et al.(2010) USA  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Puerto Rico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576 children 6–17 </a:t>
                      </a:r>
                      <a:r>
                        <a:rPr lang="en-GB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yrs</a:t>
                      </a: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320</a:t>
                      </a:r>
                      <a:r>
                        <a:rPr lang="en-GB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HIV</a:t>
                      </a: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+, 256 </a:t>
                      </a: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HEU/</a:t>
                      </a: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control)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Sirois</a:t>
                      </a: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et al (2016) USA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258 youth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/>
                          <a:cs typeface="Calibri"/>
                        </a:rPr>
                        <a:t>Milligan et al 2017</a:t>
                      </a:r>
                      <a:endParaRPr lang="en-US" sz="20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HIV+ve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en-GB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n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 = 95), HEU </a:t>
                      </a:r>
                      <a:r>
                        <a:rPr lang="en-GB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n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 = 86) HUU </a:t>
                      </a:r>
                      <a:r>
                        <a:rPr lang="en-GB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n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 = 92)</a:t>
                      </a:r>
                      <a:r>
                        <a:rPr lang="en-GB" sz="2000" b="1" dirty="0" smtClean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endParaRPr lang="en-US" sz="20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/>
                          <a:cs typeface="Calibri"/>
                        </a:rPr>
                        <a:t>NO</a:t>
                      </a:r>
                      <a:endParaRPr lang="en-US" sz="20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6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</a:rPr>
              <a:t>3. MENTAL HEALTH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3"/>
            <a:ext cx="6302207" cy="363304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Depression, anxiety, trauma, </a:t>
            </a:r>
            <a:r>
              <a:rPr lang="en-US" sz="2800" dirty="0" err="1" smtClean="0"/>
              <a:t>suicidality</a:t>
            </a:r>
            <a:r>
              <a:rPr lang="en-US" sz="2800" dirty="0" smtClean="0"/>
              <a:t>, stress, </a:t>
            </a:r>
            <a:r>
              <a:rPr lang="en-US" sz="2800" dirty="0" err="1" smtClean="0"/>
              <a:t>syndemic</a:t>
            </a:r>
            <a:endParaRPr lang="en-US" sz="2800" dirty="0" smtClean="0"/>
          </a:p>
          <a:p>
            <a:r>
              <a:rPr lang="en-US" sz="2800" dirty="0" err="1" smtClean="0"/>
              <a:t>Mutumba</a:t>
            </a:r>
            <a:r>
              <a:rPr lang="en-US" sz="2800" dirty="0" smtClean="0"/>
              <a:t> 2016 USA</a:t>
            </a:r>
          </a:p>
          <a:p>
            <a:r>
              <a:rPr lang="en-US" sz="2800" dirty="0" smtClean="0"/>
              <a:t>For HEU specifically gleaned from this study</a:t>
            </a:r>
          </a:p>
          <a:p>
            <a:pPr lvl="1"/>
            <a:r>
              <a:rPr lang="en-US" sz="2800" dirty="0" smtClean="0"/>
              <a:t> Changes in Mental health varied with age, sex, negative life events and </a:t>
            </a:r>
            <a:r>
              <a:rPr lang="en-US" sz="2800" dirty="0" err="1" smtClean="0"/>
              <a:t>neighbourhood</a:t>
            </a:r>
            <a:r>
              <a:rPr lang="en-US" sz="2800" dirty="0" smtClean="0"/>
              <a:t> stress.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600" y="1882774"/>
            <a:ext cx="40259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00"/>
                </a:solidFill>
              </a:rPr>
              <a:t>4. SUICIDAL BEHAVIOURS</a:t>
            </a:r>
            <a:endParaRPr lang="en-US" sz="54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4000" dirty="0" smtClean="0"/>
              <a:t>Ideation, Thoughts, Acts, Completions</a:t>
            </a:r>
          </a:p>
          <a:p>
            <a:r>
              <a:rPr lang="en-US" sz="4000" dirty="0" smtClean="0"/>
              <a:t>Burdensome as well as an index of depression</a:t>
            </a:r>
          </a:p>
          <a:p>
            <a:r>
              <a:rPr lang="en-US" sz="4000" dirty="0" smtClean="0"/>
              <a:t>Leading cause of mortality</a:t>
            </a:r>
          </a:p>
          <a:p>
            <a:r>
              <a:rPr lang="en-US" sz="4000" dirty="0" smtClean="0"/>
              <a:t>Gender differences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i="1" dirty="0" err="1"/>
              <a:t>Cluver</a:t>
            </a:r>
            <a:r>
              <a:rPr lang="en-US" b="1" i="1" dirty="0"/>
              <a:t> </a:t>
            </a:r>
            <a:r>
              <a:rPr lang="en-US" b="1" i="1" dirty="0" err="1"/>
              <a:t>Orkin</a:t>
            </a:r>
            <a:r>
              <a:rPr lang="en-US" b="1" i="1" dirty="0"/>
              <a:t> </a:t>
            </a:r>
            <a:r>
              <a:rPr lang="en-US" b="1" i="1" dirty="0" err="1"/>
              <a:t>Boyes</a:t>
            </a:r>
            <a:r>
              <a:rPr lang="en-US" b="1" i="1" dirty="0"/>
              <a:t> and Sherr (2015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sz="2800" dirty="0"/>
              <a:t>3,515 adolescents aged 10 -18 years in South Africa (56% female; &lt;2.5% refusal).</a:t>
            </a:r>
          </a:p>
          <a:p>
            <a:r>
              <a:rPr lang="en-US" sz="2800" dirty="0"/>
              <a:t>Past-month </a:t>
            </a:r>
            <a:r>
              <a:rPr lang="en-US" sz="2800" dirty="0" err="1"/>
              <a:t>suicidality</a:t>
            </a:r>
            <a:r>
              <a:rPr lang="en-US" sz="2800" dirty="0"/>
              <a:t> rates were 3.2% of adolescents attempting, 5.8% planning, and 7.2%reporting ideation.</a:t>
            </a:r>
          </a:p>
          <a:p>
            <a:r>
              <a:rPr lang="en-US" sz="2800" dirty="0" err="1"/>
              <a:t>Orphanhood</a:t>
            </a:r>
            <a:r>
              <a:rPr lang="en-US" sz="2800" dirty="0"/>
              <a:t> by AIDS 12.5 (m) 13.6 (f)</a:t>
            </a:r>
          </a:p>
          <a:p>
            <a:r>
              <a:rPr lang="en-US" sz="2800" dirty="0"/>
              <a:t>Parental AIDS-illness 28.1 (m)  33.5 (f)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0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Caregiving environment of </a:t>
            </a:r>
            <a:r>
              <a:rPr lang="en-GB" b="1" dirty="0" err="1" smtClean="0">
                <a:solidFill>
                  <a:schemeClr val="tx1"/>
                </a:solidFill>
              </a:rPr>
              <a:t>hiv</a:t>
            </a:r>
            <a:r>
              <a:rPr lang="en-GB" b="1" dirty="0" smtClean="0">
                <a:solidFill>
                  <a:schemeClr val="tx1"/>
                </a:solidFill>
              </a:rPr>
              <a:t> on suicidal ideation and psychological morbidity (CCs Sherr et al 2016)</a:t>
            </a:r>
            <a:endParaRPr lang="en-GB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214046"/>
              </p:ext>
            </p:extLst>
          </p:nvPr>
        </p:nvGraphicFramePr>
        <p:xfrm>
          <a:off x="942776" y="2344134"/>
          <a:ext cx="10258624" cy="4228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7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203200"/>
            <a:ext cx="11433009" cy="151479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000000"/>
                </a:solidFill>
              </a:rPr>
              <a:t>WHO ARE THE HIV EXPOSED UNINFECTED ADOLESCENTS?</a:t>
            </a:r>
            <a:endParaRPr lang="en-GB" sz="40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9834765"/>
              </p:ext>
            </p:extLst>
          </p:nvPr>
        </p:nvGraphicFramePr>
        <p:xfrm>
          <a:off x="581193" y="2228003"/>
          <a:ext cx="5422390" cy="3633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6900" y="1923068"/>
            <a:ext cx="5933909" cy="4798243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GB" sz="2200" dirty="0" err="1" smtClean="0"/>
              <a:t>HIV+ve</a:t>
            </a:r>
            <a:r>
              <a:rPr lang="en-GB" sz="2200" dirty="0" smtClean="0"/>
              <a:t> mother</a:t>
            </a:r>
          </a:p>
          <a:p>
            <a:pPr lvl="1"/>
            <a:r>
              <a:rPr lang="en-GB" sz="2200" dirty="0" smtClean="0"/>
              <a:t>HIV in the family</a:t>
            </a:r>
          </a:p>
          <a:p>
            <a:pPr lvl="1"/>
            <a:r>
              <a:rPr lang="en-GB" sz="2200" dirty="0" smtClean="0"/>
              <a:t>ART treatment in pregnancy</a:t>
            </a:r>
          </a:p>
          <a:p>
            <a:pPr lvl="1"/>
            <a:r>
              <a:rPr lang="en-GB" sz="2200" dirty="0" smtClean="0"/>
              <a:t>Maternal HIV diagnosis in pregnancy</a:t>
            </a:r>
          </a:p>
          <a:p>
            <a:pPr lvl="2"/>
            <a:r>
              <a:rPr lang="en-GB" sz="2200" dirty="0" smtClean="0"/>
              <a:t>Shock/ Trauma</a:t>
            </a:r>
          </a:p>
          <a:p>
            <a:pPr lvl="2"/>
            <a:r>
              <a:rPr lang="en-GB" sz="2200" dirty="0" smtClean="0"/>
              <a:t>Depression/Anxiety/ Suicidal ideation</a:t>
            </a:r>
          </a:p>
          <a:p>
            <a:pPr lvl="1"/>
            <a:r>
              <a:rPr lang="en-GB" sz="2200" dirty="0" smtClean="0"/>
              <a:t>Parental illness</a:t>
            </a:r>
          </a:p>
          <a:p>
            <a:pPr lvl="1"/>
            <a:r>
              <a:rPr lang="en-GB" sz="2200" dirty="0" smtClean="0"/>
              <a:t>Parental death</a:t>
            </a:r>
          </a:p>
          <a:p>
            <a:pPr lvl="1"/>
            <a:r>
              <a:rPr lang="en-GB" sz="2200" dirty="0" smtClean="0"/>
              <a:t>Stigma</a:t>
            </a:r>
          </a:p>
          <a:p>
            <a:pPr lvl="1"/>
            <a:r>
              <a:rPr lang="en-GB" sz="2200" dirty="0" smtClean="0"/>
              <a:t>Secrecy</a:t>
            </a:r>
          </a:p>
          <a:p>
            <a:pPr lvl="1"/>
            <a:r>
              <a:rPr lang="en-GB" sz="2200" dirty="0" smtClean="0"/>
              <a:t>Economic hardship</a:t>
            </a:r>
          </a:p>
          <a:p>
            <a:pPr lvl="1"/>
            <a:r>
              <a:rPr lang="en-GB" sz="2200" dirty="0" smtClean="0"/>
              <a:t>Distracted parenting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0000"/>
                </a:solidFill>
              </a:rPr>
              <a:t>5</a:t>
            </a:r>
            <a:r>
              <a:rPr lang="en-US" sz="4400" b="1" dirty="0" smtClean="0">
                <a:solidFill>
                  <a:srgbClr val="000000"/>
                </a:solidFill>
              </a:rPr>
              <a:t>. QUALITY OF LIFE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b="1" dirty="0" smtClean="0"/>
              <a:t>Quality of life predictor of many outcomes</a:t>
            </a:r>
          </a:p>
          <a:p>
            <a:r>
              <a:rPr lang="en-US" sz="3600" b="1" dirty="0" smtClean="0"/>
              <a:t>Good validated measures</a:t>
            </a:r>
          </a:p>
          <a:p>
            <a:r>
              <a:rPr lang="en-US" sz="3600" b="1" dirty="0" smtClean="0"/>
              <a:t>Wellbeing important</a:t>
            </a:r>
          </a:p>
          <a:p>
            <a:r>
              <a:rPr lang="en-US" sz="3600" b="1" dirty="0" smtClean="0"/>
              <a:t>Not routinely measured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b="1" dirty="0">
                <a:solidFill>
                  <a:srgbClr val="000000"/>
                </a:solidFill>
                <a:hlinkClick r:id="rId2"/>
              </a:rPr>
              <a:t>Nkwata AK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b="1" dirty="0"/>
              <a:t>ET AL 2017  HIV HEU AND HUU</a:t>
            </a:r>
          </a:p>
          <a:p>
            <a:pPr lvl="1"/>
            <a:r>
              <a:rPr lang="en-GB" sz="2400" b="1" dirty="0"/>
              <a:t>HEU and HUU had similar QOL profile but PHIV predicted sustained deficits in multiple QOL domains.</a:t>
            </a:r>
          </a:p>
          <a:p>
            <a:pPr lvl="1"/>
            <a:r>
              <a:rPr lang="en-GB" sz="2400" b="1" dirty="0"/>
              <a:t>HIV and HEU children were similar with respect to general wellbeing and present functioning. 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6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</a:rPr>
              <a:t>6. SUBSTANCE USE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Widespread use</a:t>
            </a:r>
          </a:p>
          <a:p>
            <a:r>
              <a:rPr lang="en-US" sz="2400" dirty="0" smtClean="0"/>
              <a:t>Affected by parental substance use</a:t>
            </a:r>
          </a:p>
          <a:p>
            <a:r>
              <a:rPr lang="en-US" sz="2400" dirty="0" smtClean="0"/>
              <a:t>Associated with risk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 either as a trigger or a cluster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Clr>
                <a:srgbClr val="903163"/>
              </a:buClr>
              <a:buNone/>
            </a:pPr>
            <a:r>
              <a:rPr lang="en-US" sz="2400" dirty="0">
                <a:solidFill>
                  <a:srgbClr val="3D3D3D"/>
                </a:solidFill>
              </a:rPr>
              <a:t>Benson et al 2018 </a:t>
            </a:r>
            <a:r>
              <a:rPr lang="en-US" sz="2400" dirty="0" err="1">
                <a:solidFill>
                  <a:srgbClr val="3D3D3D"/>
                </a:solidFill>
              </a:rPr>
              <a:t>HIV+ve</a:t>
            </a:r>
            <a:r>
              <a:rPr lang="en-US" sz="2400" dirty="0">
                <a:solidFill>
                  <a:srgbClr val="3D3D3D"/>
                </a:solidFill>
              </a:rPr>
              <a:t> and HEU Youth (USA)</a:t>
            </a:r>
          </a:p>
          <a:p>
            <a:pPr lvl="0">
              <a:buClr>
                <a:srgbClr val="903163"/>
              </a:buClr>
            </a:pPr>
            <a:r>
              <a:rPr lang="en-GB" sz="2400" dirty="0">
                <a:solidFill>
                  <a:srgbClr val="3D3D3D"/>
                </a:solidFill>
              </a:rPr>
              <a:t>Substance use and behaviour disorders were correlated with either ever having had penetrative sex or recent </a:t>
            </a:r>
            <a:r>
              <a:rPr lang="en-GB" sz="2400" dirty="0" err="1">
                <a:solidFill>
                  <a:srgbClr val="3D3D3D"/>
                </a:solidFill>
              </a:rPr>
              <a:t>condomless</a:t>
            </a:r>
            <a:r>
              <a:rPr lang="en-GB" sz="2400" dirty="0">
                <a:solidFill>
                  <a:srgbClr val="3D3D3D"/>
                </a:solidFill>
              </a:rPr>
              <a:t> sex for participants with </a:t>
            </a:r>
            <a:r>
              <a:rPr lang="en-GB" sz="2400" dirty="0" smtClean="0">
                <a:solidFill>
                  <a:srgbClr val="3D3D3D"/>
                </a:solidFill>
              </a:rPr>
              <a:t>prenatally </a:t>
            </a:r>
            <a:r>
              <a:rPr lang="en-GB" sz="2400" dirty="0">
                <a:solidFill>
                  <a:srgbClr val="3D3D3D"/>
                </a:solidFill>
              </a:rPr>
              <a:t>acquired HIV infection only </a:t>
            </a:r>
            <a:endParaRPr lang="en-US" sz="2400" dirty="0">
              <a:solidFill>
                <a:srgbClr val="3D3D3D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121215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000000"/>
                </a:solidFill>
              </a:rPr>
              <a:t>7. PSYCHOSOCIAL ADJUSTMENT and behavior 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Adjustment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3433651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Zalawango</a:t>
            </a:r>
            <a:r>
              <a:rPr lang="en-GB" dirty="0"/>
              <a:t> et al 2016 Uganda</a:t>
            </a:r>
          </a:p>
          <a:p>
            <a:r>
              <a:rPr lang="en-GB" dirty="0"/>
              <a:t>58 HIV, 56 HEU, 54 HUU</a:t>
            </a:r>
          </a:p>
          <a:p>
            <a:r>
              <a:rPr lang="en-GB" dirty="0"/>
              <a:t>positive outlook (β=-4.3, 95% CI: -7.3, -1.2) and self-esteem </a:t>
            </a:r>
            <a:r>
              <a:rPr lang="en-GB" dirty="0" smtClean="0"/>
              <a:t>lower </a:t>
            </a:r>
            <a:r>
              <a:rPr lang="en-GB" dirty="0"/>
              <a:t>for </a:t>
            </a:r>
            <a:r>
              <a:rPr lang="en-GB" dirty="0" smtClean="0"/>
              <a:t>HEU versus</a:t>
            </a:r>
            <a:r>
              <a:rPr lang="en-GB" dirty="0"/>
              <a:t> </a:t>
            </a:r>
            <a:r>
              <a:rPr lang="en-GB" dirty="0" smtClean="0"/>
              <a:t>HUU. </a:t>
            </a:r>
            <a:r>
              <a:rPr lang="en-GB" dirty="0"/>
              <a:t>Hopelessness </a:t>
            </a:r>
            <a:r>
              <a:rPr lang="en-GB" dirty="0" smtClean="0"/>
              <a:t>similar. Distress </a:t>
            </a:r>
            <a:r>
              <a:rPr lang="en-GB" dirty="0"/>
              <a:t>and depressive symptom levels </a:t>
            </a:r>
            <a:r>
              <a:rPr lang="en-GB" dirty="0" smtClean="0"/>
              <a:t>comparable </a:t>
            </a:r>
            <a:r>
              <a:rPr lang="en-GB" dirty="0"/>
              <a:t>for </a:t>
            </a:r>
            <a:r>
              <a:rPr lang="en-GB" dirty="0" smtClean="0"/>
              <a:t>HEU and HUU.</a:t>
            </a:r>
          </a:p>
          <a:p>
            <a:r>
              <a:rPr lang="en-US" b="1" dirty="0" err="1"/>
              <a:t>Weerdt</a:t>
            </a:r>
            <a:r>
              <a:rPr lang="en-US" b="1" dirty="0"/>
              <a:t> et al </a:t>
            </a:r>
            <a:r>
              <a:rPr lang="en-US" b="1" dirty="0" smtClean="0"/>
              <a:t>2017 - N=1,108 </a:t>
            </a:r>
            <a:r>
              <a:rPr lang="en-US" b="1" dirty="0"/>
              <a:t>from </a:t>
            </a:r>
            <a:r>
              <a:rPr lang="en-US" b="1" dirty="0" err="1"/>
              <a:t>Kagera</a:t>
            </a:r>
            <a:r>
              <a:rPr lang="en-US" b="1" dirty="0"/>
              <a:t> </a:t>
            </a:r>
            <a:r>
              <a:rPr lang="en-US" b="1" dirty="0" smtClean="0"/>
              <a:t>Tanzania Follow </a:t>
            </a:r>
            <a:r>
              <a:rPr lang="en-US" b="1" dirty="0"/>
              <a:t>up 16-19  years </a:t>
            </a:r>
            <a:r>
              <a:rPr lang="en-US" b="1" dirty="0" smtClean="0"/>
              <a:t>; 531 </a:t>
            </a:r>
            <a:r>
              <a:rPr lang="en-US" b="1" dirty="0"/>
              <a:t>(36%) lost 1 or both parents</a:t>
            </a:r>
          </a:p>
          <a:p>
            <a:r>
              <a:rPr lang="en-US" b="1" dirty="0"/>
              <a:t>Self esteem sig affected for paternal loss.</a:t>
            </a:r>
          </a:p>
          <a:p>
            <a:r>
              <a:rPr lang="en-US" b="1" dirty="0"/>
              <a:t>Via socio-economic pathways</a:t>
            </a:r>
          </a:p>
          <a:p>
            <a:endParaRPr lang="en-GB" dirty="0" smtClean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b="1" dirty="0" smtClean="0"/>
              <a:t>Behaviour</a:t>
            </a:r>
            <a:endParaRPr lang="en-GB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Hemetet</a:t>
            </a:r>
            <a:r>
              <a:rPr lang="en-US" dirty="0"/>
              <a:t>-Lindsay et al 2017 USA</a:t>
            </a:r>
          </a:p>
          <a:p>
            <a:r>
              <a:rPr lang="en-GB" dirty="0"/>
              <a:t>Among both </a:t>
            </a:r>
            <a:r>
              <a:rPr lang="en-GB" dirty="0" err="1"/>
              <a:t>HIV+ve</a:t>
            </a:r>
            <a:r>
              <a:rPr lang="en-GB" dirty="0"/>
              <a:t> and HEU, higher caregiver-child stress predicted worse Behavioural functioning. </a:t>
            </a:r>
          </a:p>
          <a:p>
            <a:r>
              <a:rPr lang="en-GB" dirty="0"/>
              <a:t>Higher youth cognitive functioning was associated with better caregiver-reported behavioural functioning in both HIV and HEU groups. </a:t>
            </a:r>
          </a:p>
          <a:p>
            <a:r>
              <a:rPr lang="en-GB" dirty="0"/>
              <a:t>Caregiver resources predicted caregiver-reported BF in PHEU youth, which was mediated via youth CF.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2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58446" y="15118"/>
            <a:ext cx="5661933" cy="1143000"/>
          </a:xfrm>
          <a:prstGeom prst="rect">
            <a:avLst/>
          </a:prstGeom>
          <a:solidFill>
            <a:srgbClr val="FFFF00"/>
          </a:solidFill>
        </p:spPr>
        <p:txBody>
          <a:bodyPr vert="horz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atin typeface="+mj-lt"/>
                <a:ea typeface="+mj-ea"/>
                <a:cs typeface="+mj-cs"/>
              </a:rPr>
              <a:t>8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Disclosure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ontent Placeholder 5"/>
          <p:cNvGraphicFramePr>
            <a:graphicFrameLocks/>
          </p:cNvGraphicFramePr>
          <p:nvPr/>
        </p:nvGraphicFramePr>
        <p:xfrm>
          <a:off x="609600" y="2174875"/>
          <a:ext cx="5386917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9"/>
          <p:cNvSpPr txBox="1">
            <a:spLocks/>
          </p:cNvSpPr>
          <p:nvPr/>
        </p:nvSpPr>
        <p:spPr>
          <a:xfrm>
            <a:off x="6096000" y="2521133"/>
            <a:ext cx="6195483" cy="4117543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Optimal age 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DaBaets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2009, WHO</a:t>
            </a:r>
            <a:r>
              <a:rPr kumimoji="0" lang="en-US" sz="1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2012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 Regrets (11 studies) few child, parent preparation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Emotional reactions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&gt; actual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/>
              <a:t>A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ffects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behaviour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adherence, </a:t>
            </a:r>
            <a:r>
              <a:rPr lang="en-US" sz="2400" dirty="0" smtClean="0"/>
              <a:t>Interventions (see special issues AIDS and AIDSCare)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Rochat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RCT SA 2017 (Lancet)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3" descr="preschoo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3858445" cy="192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9567942-m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20379" y="15118"/>
            <a:ext cx="2671621" cy="250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iv_disclosur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912" y="4956929"/>
            <a:ext cx="2157293" cy="194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5646"/>
            <a:ext cx="2179205" cy="165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" y="1923195"/>
            <a:ext cx="1907309" cy="138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93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>
            <a:off x="616623" y="4486245"/>
            <a:ext cx="10930759" cy="1"/>
          </a:xfrm>
          <a:prstGeom prst="line">
            <a:avLst/>
          </a:prstGeom>
          <a:ln w="19050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887" y="214040"/>
            <a:ext cx="11438668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tabLst>
                <a:tab pos="5600700" algn="l"/>
              </a:tabLst>
            </a:pPr>
            <a:r>
              <a:rPr lang="en-GB" sz="4400" b="1" dirty="0" smtClean="0">
                <a:ln w="3175">
                  <a:solidFill>
                    <a:schemeClr val="bg2">
                      <a:alpha val="50000"/>
                    </a:schemeClr>
                  </a:solidFill>
                </a:ln>
                <a:latin typeface="Arial Black" charset="0"/>
                <a:ea typeface="Arial Black" charset="0"/>
                <a:cs typeface="Arial Black" charset="0"/>
              </a:rPr>
              <a:t>9. Violence</a:t>
            </a:r>
            <a:endParaRPr lang="en-GB" sz="4400" b="1" dirty="0">
              <a:ln w="3175">
                <a:solidFill>
                  <a:schemeClr val="bg2">
                    <a:alpha val="50000"/>
                  </a:schemeClr>
                </a:solidFill>
              </a:ln>
              <a:latin typeface="Arial Black" charset="0"/>
              <a:ea typeface="Arial Black" charset="0"/>
              <a:cs typeface="Arial Black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2132859"/>
            <a:ext cx="11952651" cy="4590036"/>
            <a:chOff x="533399" y="2730848"/>
            <a:chExt cx="5912138" cy="3822352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3650756978"/>
                </p:ext>
              </p:extLst>
            </p:nvPr>
          </p:nvGraphicFramePr>
          <p:xfrm>
            <a:off x="533399" y="2730848"/>
            <a:ext cx="5765801" cy="38223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7" name="Down Arrow 26"/>
            <p:cNvSpPr/>
            <p:nvPr/>
          </p:nvSpPr>
          <p:spPr>
            <a:xfrm rot="10800000">
              <a:off x="1981501" y="3690282"/>
              <a:ext cx="437303" cy="276552"/>
            </a:xfrm>
            <a:prstGeom prst="downArrow">
              <a:avLst>
                <a:gd name="adj1" fmla="val 48571"/>
                <a:gd name="adj2" fmla="val 43341"/>
              </a:avLst>
            </a:prstGeom>
            <a:solidFill>
              <a:srgbClr val="009949"/>
            </a:solidFill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Down Arrow 27"/>
            <p:cNvSpPr/>
            <p:nvPr/>
          </p:nvSpPr>
          <p:spPr>
            <a:xfrm rot="10800000">
              <a:off x="1981501" y="4349894"/>
              <a:ext cx="437303" cy="309234"/>
            </a:xfrm>
            <a:prstGeom prst="downArrow">
              <a:avLst>
                <a:gd name="adj1" fmla="val 48571"/>
                <a:gd name="adj2" fmla="val 43341"/>
              </a:avLst>
            </a:prstGeom>
            <a:solidFill>
              <a:srgbClr val="009949"/>
            </a:solidFill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Down Arrow 28"/>
            <p:cNvSpPr/>
            <p:nvPr/>
          </p:nvSpPr>
          <p:spPr>
            <a:xfrm rot="10800000">
              <a:off x="1981501" y="5069470"/>
              <a:ext cx="485415" cy="325295"/>
            </a:xfrm>
            <a:prstGeom prst="downArrow">
              <a:avLst>
                <a:gd name="adj1" fmla="val 48571"/>
                <a:gd name="adj2" fmla="val 43341"/>
              </a:avLst>
            </a:prstGeom>
            <a:solidFill>
              <a:srgbClr val="009949"/>
            </a:solidFill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2028991" y="5968939"/>
              <a:ext cx="437303" cy="309234"/>
            </a:xfrm>
            <a:prstGeom prst="downArrow">
              <a:avLst>
                <a:gd name="adj1" fmla="val 48571"/>
                <a:gd name="adj2" fmla="val 43341"/>
              </a:avLst>
            </a:prstGeom>
            <a:solidFill>
              <a:srgbClr val="D9222A"/>
            </a:solidFill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Down Arrow 30"/>
            <p:cNvSpPr/>
            <p:nvPr/>
          </p:nvSpPr>
          <p:spPr>
            <a:xfrm rot="10800000">
              <a:off x="3059245" y="3657600"/>
              <a:ext cx="437303" cy="309234"/>
            </a:xfrm>
            <a:prstGeom prst="downArrow">
              <a:avLst>
                <a:gd name="adj1" fmla="val 48571"/>
                <a:gd name="adj2" fmla="val 43341"/>
              </a:avLst>
            </a:prstGeom>
            <a:solidFill>
              <a:srgbClr val="009949"/>
            </a:solidFill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Down Arrow 31"/>
            <p:cNvSpPr/>
            <p:nvPr/>
          </p:nvSpPr>
          <p:spPr>
            <a:xfrm rot="10800000">
              <a:off x="4533740" y="3657600"/>
              <a:ext cx="437303" cy="309234"/>
            </a:xfrm>
            <a:prstGeom prst="downArrow">
              <a:avLst>
                <a:gd name="adj1" fmla="val 48571"/>
                <a:gd name="adj2" fmla="val 43341"/>
              </a:avLst>
            </a:prstGeom>
            <a:solidFill>
              <a:srgbClr val="009949"/>
            </a:solidFill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Down Arrow 32"/>
            <p:cNvSpPr/>
            <p:nvPr/>
          </p:nvSpPr>
          <p:spPr>
            <a:xfrm rot="10800000">
              <a:off x="6008234" y="3657600"/>
              <a:ext cx="437303" cy="309234"/>
            </a:xfrm>
            <a:prstGeom prst="downArrow">
              <a:avLst>
                <a:gd name="adj1" fmla="val 48571"/>
                <a:gd name="adj2" fmla="val 43341"/>
              </a:avLst>
            </a:prstGeom>
            <a:solidFill>
              <a:srgbClr val="009949"/>
            </a:solidFill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Down Arrow 33"/>
            <p:cNvSpPr/>
            <p:nvPr/>
          </p:nvSpPr>
          <p:spPr>
            <a:xfrm rot="10800000">
              <a:off x="6008233" y="4377627"/>
              <a:ext cx="437303" cy="309234"/>
            </a:xfrm>
            <a:prstGeom prst="downArrow">
              <a:avLst>
                <a:gd name="adj1" fmla="val 48571"/>
                <a:gd name="adj2" fmla="val 43341"/>
              </a:avLst>
            </a:prstGeom>
            <a:solidFill>
              <a:srgbClr val="009949"/>
            </a:solidFill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Down Arrow 35"/>
            <p:cNvSpPr/>
            <p:nvPr/>
          </p:nvSpPr>
          <p:spPr>
            <a:xfrm>
              <a:off x="3061215" y="4393093"/>
              <a:ext cx="437303" cy="309234"/>
            </a:xfrm>
            <a:prstGeom prst="downArrow">
              <a:avLst>
                <a:gd name="adj1" fmla="val 48571"/>
                <a:gd name="adj2" fmla="val 43341"/>
              </a:avLst>
            </a:prstGeom>
            <a:solidFill>
              <a:srgbClr val="D9222A"/>
            </a:solidFill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Down Arrow 41"/>
            <p:cNvSpPr/>
            <p:nvPr/>
          </p:nvSpPr>
          <p:spPr>
            <a:xfrm>
              <a:off x="4533740" y="4375666"/>
              <a:ext cx="437303" cy="309234"/>
            </a:xfrm>
            <a:prstGeom prst="downArrow">
              <a:avLst>
                <a:gd name="adj1" fmla="val 48571"/>
                <a:gd name="adj2" fmla="val 43341"/>
              </a:avLst>
            </a:prstGeom>
            <a:solidFill>
              <a:srgbClr val="D9222A"/>
            </a:solidFill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27383" y="1268768"/>
            <a:ext cx="11246647" cy="698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GB" b="1" dirty="0">
                <a:latin typeface="Comic Sans MS"/>
                <a:ea typeface="Arial" charset="0"/>
                <a:cs typeface="Comic Sans MS"/>
              </a:rPr>
              <a:t>At baseline </a:t>
            </a:r>
            <a:r>
              <a:rPr lang="en-GB" b="1" dirty="0" smtClean="0">
                <a:latin typeface="Comic Sans MS"/>
                <a:ea typeface="Arial" charset="0"/>
                <a:cs typeface="Comic Sans MS"/>
              </a:rPr>
              <a:t>exposure </a:t>
            </a:r>
            <a:r>
              <a:rPr lang="en-GB" b="1" dirty="0">
                <a:latin typeface="Comic Sans MS"/>
                <a:ea typeface="Arial" charset="0"/>
                <a:cs typeface="Comic Sans MS"/>
              </a:rPr>
              <a:t>to violence impacted children’s psychological </a:t>
            </a:r>
            <a:r>
              <a:rPr lang="en-GB" b="1" dirty="0" smtClean="0">
                <a:latin typeface="Comic Sans MS"/>
                <a:ea typeface="Arial" charset="0"/>
                <a:cs typeface="Comic Sans MS"/>
              </a:rPr>
              <a:t>wellbeing</a:t>
            </a:r>
            <a:r>
              <a:rPr lang="en-GB" sz="1400" dirty="0" smtClean="0">
                <a:latin typeface="Arial" charset="0"/>
                <a:ea typeface="Arial" charset="0"/>
                <a:cs typeface="Arial" charset="0"/>
              </a:rPr>
              <a:t>.(Sherr et al  Community Care Study)</a:t>
            </a:r>
            <a:endParaRPr lang="en-GB" sz="1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2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28181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en-GB" sz="4400" b="1" dirty="0" smtClean="0">
                <a:solidFill>
                  <a:schemeClr val="tx1"/>
                </a:solidFill>
              </a:rPr>
              <a:t>10. CARE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 smtClean="0"/>
              <a:t>Out of family care</a:t>
            </a:r>
          </a:p>
          <a:p>
            <a:r>
              <a:rPr lang="en-GB" b="1" dirty="0" smtClean="0"/>
              <a:t>Orphan issues</a:t>
            </a:r>
          </a:p>
          <a:p>
            <a:r>
              <a:rPr lang="en-GB" b="1" dirty="0" smtClean="0"/>
              <a:t>Orphanage issues</a:t>
            </a:r>
          </a:p>
          <a:p>
            <a:r>
              <a:rPr lang="en-GB" b="1" dirty="0" smtClean="0"/>
              <a:t>Alternative care provision</a:t>
            </a:r>
          </a:p>
          <a:p>
            <a:r>
              <a:rPr lang="en-GB" b="1" dirty="0" smtClean="0"/>
              <a:t>Family care</a:t>
            </a:r>
          </a:p>
          <a:p>
            <a:r>
              <a:rPr lang="en-GB" b="1" dirty="0" smtClean="0"/>
              <a:t>Fathers and Mothers</a:t>
            </a:r>
          </a:p>
          <a:p>
            <a:r>
              <a:rPr lang="en-GB" b="1" dirty="0" err="1" smtClean="0"/>
              <a:t>Grandparenting</a:t>
            </a:r>
            <a:endParaRPr lang="en-GB" b="1" dirty="0" smtClean="0"/>
          </a:p>
          <a:p>
            <a:endParaRPr lang="en-GB" dirty="0"/>
          </a:p>
        </p:txBody>
      </p:sp>
      <p:pic>
        <p:nvPicPr>
          <p:cNvPr id="8194" name="Picture 2" descr="https://karmatruck.files.wordpress.com/2013/03/care-family-hands-heart-love-favim-com-2018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181" y="-243408"/>
            <a:ext cx="4463819" cy="251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Population living with HIV infected adults (Systematic review Goldberg et al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sz="4400" b="1" dirty="0" smtClean="0">
                <a:solidFill>
                  <a:srgbClr val="000000"/>
                </a:solidFill>
              </a:rPr>
              <a:t>Mental health of caregiver</a:t>
            </a:r>
            <a:endParaRPr lang="en-GB" sz="4400" b="1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31371" y="1628800"/>
            <a:ext cx="11425269" cy="72008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dirty="0" smtClean="0"/>
              <a:t>Above cut off - n=470; below </a:t>
            </a:r>
            <a:r>
              <a:rPr lang="en-US" dirty="0"/>
              <a:t>the </a:t>
            </a:r>
            <a:r>
              <a:rPr lang="en-US" dirty="0" smtClean="0"/>
              <a:t>cut </a:t>
            </a:r>
            <a:r>
              <a:rPr lang="en-US" dirty="0"/>
              <a:t>off </a:t>
            </a:r>
            <a:r>
              <a:rPr lang="en-US" dirty="0" smtClean="0"/>
              <a:t>n=246. </a:t>
            </a:r>
            <a:endParaRPr lang="en-GB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603667532"/>
              </p:ext>
            </p:extLst>
          </p:nvPr>
        </p:nvGraphicFramePr>
        <p:xfrm>
          <a:off x="121922" y="2924946"/>
          <a:ext cx="6615429" cy="3784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20047310"/>
              </p:ext>
            </p:extLst>
          </p:nvPr>
        </p:nvGraphicFramePr>
        <p:xfrm>
          <a:off x="6737353" y="2924944"/>
          <a:ext cx="5454649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83499" y="2420888"/>
            <a:ext cx="200427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Physical Violence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36160" y="2420888"/>
            <a:ext cx="2586315" cy="369332"/>
          </a:xfrm>
          <a:prstGeom prst="rect">
            <a:avLst/>
          </a:prstGeom>
          <a:solidFill>
            <a:srgbClr val="00FFCC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Psychological Violence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923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7"/>
            <a:ext cx="11029616" cy="119944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000000"/>
                </a:solidFill>
              </a:rPr>
              <a:t>11. Underachievement and POLICE ARRESTS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Police Arrests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Elkington</a:t>
            </a:r>
            <a:r>
              <a:rPr lang="en-US" dirty="0" smtClean="0"/>
              <a:t> et al (2017) USA</a:t>
            </a:r>
          </a:p>
          <a:p>
            <a:r>
              <a:rPr lang="en-US" dirty="0" smtClean="0"/>
              <a:t>No difference by HIV status (HIV, HEU)</a:t>
            </a:r>
          </a:p>
          <a:p>
            <a:r>
              <a:rPr lang="en-US" dirty="0" smtClean="0"/>
              <a:t>Arrest rates high – increasing over 7 year follow up</a:t>
            </a:r>
          </a:p>
          <a:p>
            <a:r>
              <a:rPr lang="en-GB" dirty="0" smtClean="0"/>
              <a:t>from </a:t>
            </a:r>
            <a:r>
              <a:rPr lang="en-GB" dirty="0"/>
              <a:t>2.6 to 19.7% </a:t>
            </a:r>
            <a:endParaRPr lang="en-GB" dirty="0" smtClean="0"/>
          </a:p>
          <a:p>
            <a:r>
              <a:rPr lang="en-GB" dirty="0" smtClean="0"/>
              <a:t>Predictors were Male, out of school and unemployed.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Underachievement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GARVIE et al 2014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043" y="4303183"/>
            <a:ext cx="3886200" cy="255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</a:rPr>
              <a:t>12. BEREAVEMENT</a:t>
            </a:r>
            <a:endParaRPr lang="en-US" sz="44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51218688"/>
              </p:ext>
            </p:extLst>
          </p:nvPr>
        </p:nvGraphicFramePr>
        <p:xfrm>
          <a:off x="581192" y="2228003"/>
          <a:ext cx="10315408" cy="4401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690100" y="1930400"/>
            <a:ext cx="2501900" cy="378565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Honest and open communication is needed to avoid complicated grieving (</a:t>
            </a:r>
            <a:r>
              <a:rPr lang="en-US" sz="2400" b="1" dirty="0" err="1"/>
              <a:t>Woolett</a:t>
            </a:r>
            <a:r>
              <a:rPr lang="en-US" sz="2400" b="1" dirty="0"/>
              <a:t> et al 2017)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295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5300" y="682674"/>
            <a:ext cx="10774030" cy="126042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0000"/>
                </a:solidFill>
              </a:rPr>
              <a:t>13. RISK BEHAVIOURS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834981"/>
              </p:ext>
            </p:extLst>
          </p:nvPr>
        </p:nvGraphicFramePr>
        <p:xfrm>
          <a:off x="0" y="2082800"/>
          <a:ext cx="11849100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47964" y="2383604"/>
            <a:ext cx="939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EFFECTS OF ABUSE, POVERTY &amp; PARENTAL AIDS ON FEMALE ADOLESCENT RISK OF TRANSACTIONAL SEX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95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" y="-487204"/>
            <a:ext cx="11087100" cy="73452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392" y="651356"/>
            <a:ext cx="11029616" cy="10138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</a:rPr>
              <a:t>WHERE IS THE LITERATURE?</a:t>
            </a:r>
            <a:endParaRPr lang="en-US" sz="44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028247"/>
              </p:ext>
            </p:extLst>
          </p:nvPr>
        </p:nvGraphicFramePr>
        <p:xfrm>
          <a:off x="535305" y="219265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33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99" y="805073"/>
            <a:ext cx="11029616" cy="98833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</a:rPr>
              <a:t>14.  Are </a:t>
            </a:r>
            <a:r>
              <a:rPr lang="en-US" sz="4400" b="1" dirty="0">
                <a:solidFill>
                  <a:srgbClr val="000000"/>
                </a:solidFill>
              </a:rPr>
              <a:t>there interventions?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968500"/>
            <a:ext cx="7194932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7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80" y="716436"/>
            <a:ext cx="11635819" cy="1048863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</a:rPr>
              <a:t>overview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3700" y="2222500"/>
            <a:ext cx="5609883" cy="46355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b="1" dirty="0" smtClean="0"/>
              <a:t>Cognitive rehearsal </a:t>
            </a:r>
            <a:r>
              <a:rPr lang="en-US" b="1" dirty="0">
                <a:solidFill>
                  <a:srgbClr val="FF0000"/>
                </a:solidFill>
                <a:latin typeface="Comic Sans MS"/>
                <a:cs typeface="Comic Sans MS"/>
              </a:rPr>
              <a:t>Good evidence of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benefit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Boivan</a:t>
            </a:r>
            <a:r>
              <a:rPr lang="en-US" dirty="0" smtClean="0"/>
              <a:t> et al), </a:t>
            </a:r>
          </a:p>
          <a:p>
            <a:pPr marL="324000" lvl="1" indent="0">
              <a:buNone/>
            </a:pPr>
            <a:r>
              <a:rPr lang="en-US" dirty="0" smtClean="0"/>
              <a:t>Systematic review </a:t>
            </a:r>
            <a:r>
              <a:rPr lang="en-US" dirty="0"/>
              <a:t>– Sherr et al 2014 </a:t>
            </a:r>
            <a:endParaRPr lang="en-US" dirty="0" smtClean="0"/>
          </a:p>
          <a:p>
            <a:pPr marL="0" lvl="1" indent="0">
              <a:buNone/>
            </a:pPr>
            <a:r>
              <a:rPr lang="en-US" sz="1800" b="1" dirty="0" smtClean="0"/>
              <a:t>Stimulation</a:t>
            </a:r>
            <a:r>
              <a:rPr lang="en-US" dirty="0" smtClean="0"/>
              <a:t> - </a:t>
            </a:r>
            <a:r>
              <a:rPr lang="en-US" b="1" dirty="0">
                <a:solidFill>
                  <a:srgbClr val="FF0000"/>
                </a:solidFill>
                <a:latin typeface="Comic Sans MS"/>
                <a:cs typeface="Comic Sans MS"/>
              </a:rPr>
              <a:t>Good evidence of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benefit</a:t>
            </a:r>
            <a:endParaRPr lang="en-US" dirty="0" smtClean="0"/>
          </a:p>
          <a:p>
            <a:pPr marL="324000" lvl="1" indent="0">
              <a:buNone/>
            </a:pPr>
            <a:r>
              <a:rPr lang="en-US" dirty="0" smtClean="0"/>
              <a:t>Tomlinson book sharing, Walker long term (Jamaica)</a:t>
            </a:r>
          </a:p>
          <a:p>
            <a:pPr marL="114300" indent="0">
              <a:buNone/>
            </a:pPr>
            <a:r>
              <a:rPr lang="en-US" b="1" dirty="0" smtClean="0"/>
              <a:t>Parenting - </a:t>
            </a:r>
            <a:r>
              <a:rPr lang="en-US" b="1" dirty="0">
                <a:solidFill>
                  <a:srgbClr val="FF0000"/>
                </a:solidFill>
                <a:latin typeface="Comic Sans MS"/>
                <a:cs typeface="Comic Sans MS"/>
              </a:rPr>
              <a:t>Good evidence of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benefit</a:t>
            </a:r>
            <a:endParaRPr lang="en-US" b="1" dirty="0"/>
          </a:p>
          <a:p>
            <a:pPr marL="514350" lvl="1" indent="0">
              <a:buNone/>
            </a:pPr>
            <a:r>
              <a:rPr lang="en-US" dirty="0" err="1" smtClean="0"/>
              <a:t>Sinovuyo</a:t>
            </a:r>
            <a:r>
              <a:rPr lang="en-US" dirty="0" smtClean="0"/>
              <a:t>, ICDP, Incredible </a:t>
            </a:r>
            <a:r>
              <a:rPr lang="en-US" dirty="0"/>
              <a:t>years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</a:p>
          <a:p>
            <a:pPr marL="190350" indent="0">
              <a:buNone/>
            </a:pPr>
            <a:r>
              <a:rPr lang="en-US" b="1" dirty="0" smtClean="0"/>
              <a:t>Community Support (CBO) </a:t>
            </a:r>
            <a:r>
              <a:rPr lang="en-US" b="1" dirty="0">
                <a:solidFill>
                  <a:srgbClr val="FF0000"/>
                </a:solidFill>
                <a:latin typeface="Comic Sans MS"/>
                <a:cs typeface="Comic Sans MS"/>
              </a:rPr>
              <a:t>Good evidence of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benefit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Disclosure  </a:t>
            </a:r>
            <a:r>
              <a:rPr lang="en-US" b="1" dirty="0">
                <a:solidFill>
                  <a:srgbClr val="FF0000"/>
                </a:solidFill>
                <a:latin typeface="Comic Sans MS"/>
                <a:cs typeface="Comic Sans MS"/>
              </a:rPr>
              <a:t>Good evidence of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benefit</a:t>
            </a:r>
            <a:endParaRPr lang="en-US" b="1" dirty="0"/>
          </a:p>
          <a:p>
            <a:pPr marL="324000" lvl="1" indent="0">
              <a:buNone/>
            </a:pPr>
            <a:r>
              <a:rPr lang="en-US" dirty="0" err="1"/>
              <a:t>Amagugu</a:t>
            </a:r>
            <a:r>
              <a:rPr lang="en-US" dirty="0"/>
              <a:t> (</a:t>
            </a:r>
            <a:r>
              <a:rPr lang="en-US" dirty="0" err="1"/>
              <a:t>Rochat</a:t>
            </a:r>
            <a:r>
              <a:rPr lang="en-US" dirty="0"/>
              <a:t> et al 2017) 6-10 year olds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6197599" y="1600201"/>
            <a:ext cx="5757516" cy="5067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Treat parental depression and mental health - </a:t>
            </a:r>
            <a:r>
              <a:rPr lang="en-US" b="1" dirty="0">
                <a:solidFill>
                  <a:srgbClr val="FF0000"/>
                </a:solidFill>
                <a:latin typeface="Comic Sans MS"/>
                <a:cs typeface="Comic Sans MS"/>
              </a:rPr>
              <a:t>Good evidence of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benefit</a:t>
            </a:r>
            <a:endParaRPr lang="en-US" b="1" dirty="0" smtClean="0"/>
          </a:p>
          <a:p>
            <a:pPr marL="324000" lvl="1" indent="0">
              <a:buNone/>
            </a:pPr>
            <a:r>
              <a:rPr lang="en-US" dirty="0" err="1" smtClean="0"/>
              <a:t>Borus</a:t>
            </a:r>
            <a:r>
              <a:rPr lang="en-US" dirty="0" smtClean="0"/>
              <a:t> </a:t>
            </a:r>
            <a:r>
              <a:rPr lang="en-US" dirty="0" err="1" smtClean="0"/>
              <a:t>Philani</a:t>
            </a:r>
            <a:r>
              <a:rPr lang="en-US" dirty="0" smtClean="0"/>
              <a:t> trial</a:t>
            </a:r>
          </a:p>
          <a:p>
            <a:pPr marL="0" indent="0">
              <a:buNone/>
            </a:pPr>
            <a:r>
              <a:rPr lang="en-US" b="1" dirty="0" smtClean="0"/>
              <a:t>Nutrition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Good evidence of benefit</a:t>
            </a:r>
          </a:p>
          <a:p>
            <a:pPr marL="0" indent="0">
              <a:buNone/>
            </a:pPr>
            <a:r>
              <a:rPr lang="en-US" b="1" dirty="0" smtClean="0"/>
              <a:t>Support  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Good evidence of benefit</a:t>
            </a:r>
          </a:p>
          <a:p>
            <a:pPr marL="0" indent="0">
              <a:buNone/>
            </a:pPr>
            <a:r>
              <a:rPr lang="en-US" b="1" dirty="0" smtClean="0"/>
              <a:t>ART</a:t>
            </a:r>
            <a:r>
              <a:rPr lang="en-US" b="1" dirty="0"/>
              <a:t> </a:t>
            </a:r>
            <a:r>
              <a:rPr lang="en-US" b="1" dirty="0" smtClean="0"/>
              <a:t>- Parental survival 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Good </a:t>
            </a:r>
            <a:r>
              <a:rPr lang="en-US" b="1" dirty="0">
                <a:solidFill>
                  <a:srgbClr val="FF0000"/>
                </a:solidFill>
                <a:latin typeface="Comic Sans MS"/>
                <a:cs typeface="Comic Sans MS"/>
              </a:rPr>
              <a:t>evidence of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benefit</a:t>
            </a:r>
            <a:endParaRPr lang="en-US" dirty="0" smtClean="0"/>
          </a:p>
          <a:p>
            <a:pPr marL="0" lvl="1" indent="0">
              <a:buNone/>
            </a:pPr>
            <a:r>
              <a:rPr lang="en-US" b="1" dirty="0" smtClean="0"/>
              <a:t>Cash grants </a:t>
            </a:r>
            <a:r>
              <a:rPr lang="en-US" dirty="0" smtClean="0"/>
              <a:t>- </a:t>
            </a:r>
            <a:r>
              <a:rPr lang="en-US" b="1" dirty="0">
                <a:solidFill>
                  <a:srgbClr val="FF0000"/>
                </a:solidFill>
                <a:latin typeface="Comic Sans MS"/>
                <a:cs typeface="Comic Sans MS"/>
              </a:rPr>
              <a:t>Good evidence of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benefit</a:t>
            </a:r>
            <a:endParaRPr lang="en-US" dirty="0" smtClean="0"/>
          </a:p>
          <a:p>
            <a:pPr marL="0" lvl="1" indent="0">
              <a:buNone/>
            </a:pPr>
            <a:r>
              <a:rPr lang="en-US" b="1" dirty="0" smtClean="0"/>
              <a:t>Cash plus care </a:t>
            </a:r>
            <a:r>
              <a:rPr lang="en-US" dirty="0" smtClean="0"/>
              <a:t>- </a:t>
            </a:r>
            <a:r>
              <a:rPr lang="en-US" b="1" dirty="0">
                <a:solidFill>
                  <a:srgbClr val="FF0000"/>
                </a:solidFill>
                <a:latin typeface="Comic Sans MS"/>
                <a:cs typeface="Comic Sans MS"/>
              </a:rPr>
              <a:t>Good evidence of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benefit</a:t>
            </a:r>
            <a:endParaRPr lang="en-US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311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01" y="609508"/>
            <a:ext cx="10963374" cy="109674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00"/>
                </a:solidFill>
              </a:rPr>
              <a:t>Psychosocial support</a:t>
            </a:r>
            <a:endParaRPr lang="en-US" sz="5400" b="1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1. CBOs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37872520"/>
              </p:ext>
            </p:extLst>
          </p:nvPr>
        </p:nvGraphicFramePr>
        <p:xfrm>
          <a:off x="190500" y="1803400"/>
          <a:ext cx="12001500" cy="432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28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76373"/>
            <a:ext cx="10796833" cy="116185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 smtClean="0">
                <a:solidFill>
                  <a:srgbClr val="000000"/>
                </a:solidFill>
              </a:rPr>
              <a:t>Cash transfers-  </a:t>
            </a:r>
            <a:r>
              <a:rPr lang="en-US" sz="27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Good evidence of benefit</a:t>
            </a:r>
            <a:endParaRPr lang="en-US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5257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Zomba</a:t>
            </a:r>
            <a:r>
              <a:rPr lang="en-US" dirty="0" smtClean="0"/>
              <a:t> (Baird et al): reduced HIV-prevalence for both school-conditional and unconditional</a:t>
            </a:r>
          </a:p>
          <a:p>
            <a:r>
              <a:rPr lang="en-US" dirty="0" smtClean="0"/>
              <a:t>HTPN068 (</a:t>
            </a:r>
            <a:r>
              <a:rPr lang="en-US" dirty="0" err="1" smtClean="0"/>
              <a:t>Pettifor</a:t>
            </a:r>
            <a:r>
              <a:rPr lang="en-US" dirty="0" smtClean="0"/>
              <a:t> et al): reduced HIV-risk behavior but high school attendance and low HIV-incidence overall</a:t>
            </a:r>
          </a:p>
          <a:p>
            <a:r>
              <a:rPr lang="en-US" dirty="0" smtClean="0"/>
              <a:t>CAPRISA007 (</a:t>
            </a:r>
            <a:r>
              <a:rPr lang="en-US" dirty="0" err="1" smtClean="0"/>
              <a:t>Abdool</a:t>
            </a:r>
            <a:r>
              <a:rPr lang="en-US" dirty="0" smtClean="0"/>
              <a:t> </a:t>
            </a:r>
            <a:r>
              <a:rPr lang="en-US" dirty="0" err="1" smtClean="0"/>
              <a:t>Karim</a:t>
            </a:r>
            <a:r>
              <a:rPr lang="en-US" dirty="0" smtClean="0"/>
              <a:t> et al): reduced HSV-2 but low HIV-incidence overall</a:t>
            </a:r>
          </a:p>
          <a:p>
            <a:r>
              <a:rPr lang="en-US" dirty="0" smtClean="0"/>
              <a:t>Kenya OVC (</a:t>
            </a:r>
            <a:r>
              <a:rPr lang="en-US" dirty="0" err="1" smtClean="0"/>
              <a:t>Handa</a:t>
            </a:r>
            <a:r>
              <a:rPr lang="en-US" dirty="0" smtClean="0"/>
              <a:t> et al): reduced sexual initiation and pregnancy, no HIV biomarkers.</a:t>
            </a:r>
          </a:p>
          <a:p>
            <a:r>
              <a:rPr lang="en-US" dirty="0" smtClean="0"/>
              <a:t>South Africa (</a:t>
            </a:r>
            <a:r>
              <a:rPr lang="en-US" dirty="0" err="1" smtClean="0"/>
              <a:t>Cluver</a:t>
            </a:r>
            <a:r>
              <a:rPr lang="en-US" dirty="0" smtClean="0"/>
              <a:t> et al) associated with reduced risk </a:t>
            </a:r>
            <a:r>
              <a:rPr lang="en-US" dirty="0" err="1" smtClean="0"/>
              <a:t>behaviour</a:t>
            </a:r>
            <a:r>
              <a:rPr lang="en-US" dirty="0" smtClean="0"/>
              <a:t> and better adherence </a:t>
            </a:r>
          </a:p>
          <a:p>
            <a:r>
              <a:rPr lang="en-US" dirty="0" smtClean="0"/>
              <a:t>South Africa and Malawi (Sherr et al) associated with educational and cognitive outcomes</a:t>
            </a:r>
          </a:p>
          <a:p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8394" b="-18394"/>
          <a:stretch>
            <a:fillRect/>
          </a:stretch>
        </p:blipFill>
        <p:spPr>
          <a:xfrm>
            <a:off x="6311507" y="2158690"/>
            <a:ext cx="5384800" cy="4525963"/>
          </a:xfrm>
        </p:spPr>
      </p:pic>
    </p:spTree>
    <p:extLst>
      <p:ext uri="{BB962C8B-B14F-4D97-AF65-F5344CB8AC3E}">
        <p14:creationId xmlns:p14="http://schemas.microsoft.com/office/powerpoint/2010/main" val="4983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84" y="729658"/>
            <a:ext cx="11414589" cy="98833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Cash + care and Cognitive ability </a:t>
            </a:r>
            <a:r>
              <a:rPr lang="en-US" sz="1200" b="1" dirty="0" smtClean="0">
                <a:solidFill>
                  <a:schemeClr val="tx1"/>
                </a:solidFill>
              </a:rPr>
              <a:t>Sherr et al 2017 BMC PEDIATRICS)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</a:t>
            </a:r>
            <a:r>
              <a:rPr lang="en-US" dirty="0"/>
              <a:t>-a-</a:t>
            </a:r>
            <a:r>
              <a:rPr lang="en-US" dirty="0" smtClean="0"/>
              <a:t>person, </a:t>
            </a:r>
          </a:p>
          <a:p>
            <a:r>
              <a:rPr lang="en-US" dirty="0" smtClean="0"/>
              <a:t>F</a:t>
            </a:r>
            <a:r>
              <a:rPr lang="en-US" dirty="0"/>
              <a:t>(3)=52.31, p&lt;.001.  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7104927" y="2346766"/>
            <a:ext cx="5087073" cy="553373"/>
          </a:xfrm>
        </p:spPr>
        <p:txBody>
          <a:bodyPr/>
          <a:lstStyle/>
          <a:p>
            <a:r>
              <a:rPr lang="en-GB" dirty="0"/>
              <a:t>D</a:t>
            </a:r>
            <a:r>
              <a:rPr lang="en-GB" dirty="0" smtClean="0"/>
              <a:t>igit </a:t>
            </a:r>
            <a:r>
              <a:rPr lang="en-GB" dirty="0"/>
              <a:t>span </a:t>
            </a:r>
            <a:endParaRPr lang="en-GB" dirty="0" smtClean="0"/>
          </a:p>
          <a:p>
            <a:r>
              <a:rPr lang="en-GB" dirty="0" smtClean="0"/>
              <a:t>F</a:t>
            </a:r>
            <a:r>
              <a:rPr lang="en-GB" dirty="0"/>
              <a:t>(3)=10.67, p&lt;.001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0654000"/>
              </p:ext>
            </p:extLst>
          </p:nvPr>
        </p:nvGraphicFramePr>
        <p:xfrm>
          <a:off x="239350" y="2348880"/>
          <a:ext cx="5664629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30075617"/>
              </p:ext>
            </p:extLst>
          </p:nvPr>
        </p:nvGraphicFramePr>
        <p:xfrm>
          <a:off x="6206666" y="2527578"/>
          <a:ext cx="5568619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47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00"/>
                </a:solidFill>
              </a:rPr>
              <a:t>15. Positive mental health</a:t>
            </a:r>
            <a:endParaRPr lang="en-US" sz="5400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958720"/>
              </p:ext>
            </p:extLst>
          </p:nvPr>
        </p:nvGraphicFramePr>
        <p:xfrm>
          <a:off x="0" y="1600201"/>
          <a:ext cx="12192000" cy="5080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81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76183961"/>
              </p:ext>
            </p:extLst>
          </p:nvPr>
        </p:nvGraphicFramePr>
        <p:xfrm>
          <a:off x="386499" y="719666"/>
          <a:ext cx="1163786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43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732" y="590340"/>
            <a:ext cx="4172065" cy="626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109" y="1593130"/>
            <a:ext cx="60331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b="1" dirty="0" smtClean="0">
                <a:latin typeface="Comic Sans MS" panose="030F0702030302020204" pitchFamily="66" charset="0"/>
              </a:rPr>
              <a:t>THANK YOU</a:t>
            </a:r>
            <a:endParaRPr lang="en-GB" sz="1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4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40013150"/>
              </p:ext>
            </p:extLst>
          </p:nvPr>
        </p:nvGraphicFramePr>
        <p:xfrm>
          <a:off x="623392" y="620688"/>
          <a:ext cx="1123324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335360" y="5657680"/>
            <a:ext cx="1185664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Child </a:t>
            </a:r>
            <a:r>
              <a:rPr lang="en-GB" dirty="0"/>
              <a:t>depression was significantly reduced for those with </a:t>
            </a:r>
            <a:r>
              <a:rPr lang="en-GB" dirty="0" smtClean="0"/>
              <a:t>no parental depressed mood, and those with HIV only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For </a:t>
            </a:r>
            <a:r>
              <a:rPr lang="en-GB" dirty="0"/>
              <a:t>those with </a:t>
            </a:r>
            <a:r>
              <a:rPr lang="en-GB" dirty="0" err="1"/>
              <a:t>comorbidity</a:t>
            </a:r>
            <a:r>
              <a:rPr lang="en-GB" dirty="0"/>
              <a:t> (HIV+ and </a:t>
            </a:r>
            <a:r>
              <a:rPr lang="en-GB" dirty="0" smtClean="0"/>
              <a:t>depressed mood), depressed mood in </a:t>
            </a:r>
            <a:r>
              <a:rPr lang="en-GB" dirty="0"/>
              <a:t>the child increased over time.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0487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426" y="664740"/>
            <a:ext cx="10689996" cy="972184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</a:rPr>
              <a:t>CBO attendance predicts better outcomes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5058" name="TextBox 29"/>
          <p:cNvSpPr txBox="1">
            <a:spLocks noChangeArrowheads="1"/>
          </p:cNvSpPr>
          <p:nvPr/>
        </p:nvSpPr>
        <p:spPr bwMode="auto">
          <a:xfrm>
            <a:off x="579967" y="3252791"/>
            <a:ext cx="2455333" cy="984885"/>
          </a:xfrm>
          <a:prstGeom prst="rect">
            <a:avLst/>
          </a:prstGeom>
          <a:solidFill>
            <a:srgbClr val="F0E13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sz="2000" dirty="0"/>
          </a:p>
          <a:p>
            <a:pPr algn="ctr"/>
            <a:r>
              <a:rPr lang="en-US" altLang="en-US" sz="2000" b="1" dirty="0"/>
              <a:t>CBO contact</a:t>
            </a:r>
          </a:p>
          <a:p>
            <a:endParaRPr lang="en-US" alt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3037434" y="1887546"/>
            <a:ext cx="3678767" cy="1809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3035307" y="2646365"/>
            <a:ext cx="3680884" cy="1050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035307" y="3322637"/>
            <a:ext cx="3680884" cy="374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035307" y="3697298"/>
            <a:ext cx="3680884" cy="257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035307" y="3697288"/>
            <a:ext cx="3680884" cy="874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035307" y="3714759"/>
            <a:ext cx="3680884" cy="1317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035307" y="3697298"/>
            <a:ext cx="3680884" cy="2046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3035307" y="3697291"/>
            <a:ext cx="3680884" cy="2832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7" name="TextBox 70"/>
          <p:cNvSpPr txBox="1">
            <a:spLocks noChangeArrowheads="1"/>
          </p:cNvSpPr>
          <p:nvPr/>
        </p:nvSpPr>
        <p:spPr bwMode="auto">
          <a:xfrm>
            <a:off x="5314951" y="2038359"/>
            <a:ext cx="13694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/>
              <a:t>OR: .11*** </a:t>
            </a:r>
          </a:p>
        </p:txBody>
      </p:sp>
      <p:sp>
        <p:nvSpPr>
          <p:cNvPr id="45068" name="TextBox 71"/>
          <p:cNvSpPr txBox="1">
            <a:spLocks noChangeArrowheads="1"/>
          </p:cNvSpPr>
          <p:nvPr/>
        </p:nvSpPr>
        <p:spPr bwMode="auto">
          <a:xfrm>
            <a:off x="5268401" y="2484447"/>
            <a:ext cx="13250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/>
              <a:t>OR: .22** </a:t>
            </a:r>
          </a:p>
        </p:txBody>
      </p:sp>
      <p:sp>
        <p:nvSpPr>
          <p:cNvPr id="45069" name="TextBox 72"/>
          <p:cNvSpPr txBox="1">
            <a:spLocks noChangeArrowheads="1"/>
          </p:cNvSpPr>
          <p:nvPr/>
        </p:nvSpPr>
        <p:spPr bwMode="auto">
          <a:xfrm>
            <a:off x="5274733" y="3028959"/>
            <a:ext cx="11768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/>
              <a:t>OR: .41*</a:t>
            </a:r>
          </a:p>
        </p:txBody>
      </p:sp>
      <p:sp>
        <p:nvSpPr>
          <p:cNvPr id="45070" name="TextBox 73"/>
          <p:cNvSpPr txBox="1">
            <a:spLocks noChangeArrowheads="1"/>
          </p:cNvSpPr>
          <p:nvPr/>
        </p:nvSpPr>
        <p:spPr bwMode="auto">
          <a:xfrm>
            <a:off x="5274733" y="3636973"/>
            <a:ext cx="11768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/>
              <a:t>B: -.40* </a:t>
            </a:r>
          </a:p>
        </p:txBody>
      </p:sp>
      <p:sp>
        <p:nvSpPr>
          <p:cNvPr id="45071" name="TextBox 74"/>
          <p:cNvSpPr txBox="1">
            <a:spLocks noChangeArrowheads="1"/>
          </p:cNvSpPr>
          <p:nvPr/>
        </p:nvSpPr>
        <p:spPr bwMode="auto">
          <a:xfrm>
            <a:off x="5314967" y="4210059"/>
            <a:ext cx="15705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/>
              <a:t>B: -.40*** </a:t>
            </a:r>
          </a:p>
        </p:txBody>
      </p:sp>
      <p:sp>
        <p:nvSpPr>
          <p:cNvPr id="45072" name="TextBox 76"/>
          <p:cNvSpPr txBox="1">
            <a:spLocks noChangeArrowheads="1"/>
          </p:cNvSpPr>
          <p:nvPr/>
        </p:nvSpPr>
        <p:spPr bwMode="auto">
          <a:xfrm>
            <a:off x="6716195" y="1487489"/>
            <a:ext cx="3551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 dirty="0"/>
              <a:t>Abuse</a:t>
            </a:r>
          </a:p>
        </p:txBody>
      </p:sp>
      <p:sp>
        <p:nvSpPr>
          <p:cNvPr id="45073" name="TextBox 77"/>
          <p:cNvSpPr txBox="1">
            <a:spLocks noChangeArrowheads="1"/>
          </p:cNvSpPr>
          <p:nvPr/>
        </p:nvSpPr>
        <p:spPr bwMode="auto">
          <a:xfrm>
            <a:off x="6864355" y="2241551"/>
            <a:ext cx="3551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 dirty="0"/>
              <a:t>Domestic</a:t>
            </a:r>
            <a:r>
              <a:rPr lang="en-US" altLang="en-US" dirty="0"/>
              <a:t> violence</a:t>
            </a:r>
          </a:p>
        </p:txBody>
      </p:sp>
      <p:sp>
        <p:nvSpPr>
          <p:cNvPr id="45074" name="TextBox 78"/>
          <p:cNvSpPr txBox="1">
            <a:spLocks noChangeArrowheads="1"/>
          </p:cNvSpPr>
          <p:nvPr/>
        </p:nvSpPr>
        <p:spPr bwMode="auto">
          <a:xfrm>
            <a:off x="6864355" y="3003551"/>
            <a:ext cx="3551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 dirty="0"/>
              <a:t>Suicidal</a:t>
            </a:r>
            <a:r>
              <a:rPr lang="en-US" altLang="en-US" dirty="0"/>
              <a:t> ideation</a:t>
            </a:r>
          </a:p>
        </p:txBody>
      </p:sp>
      <p:sp>
        <p:nvSpPr>
          <p:cNvPr id="45075" name="TextBox 79"/>
          <p:cNvSpPr txBox="1">
            <a:spLocks noChangeArrowheads="1"/>
          </p:cNvSpPr>
          <p:nvPr/>
        </p:nvSpPr>
        <p:spPr bwMode="auto">
          <a:xfrm>
            <a:off x="6864355" y="3743325"/>
            <a:ext cx="3551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 dirty="0"/>
              <a:t>Depression</a:t>
            </a:r>
          </a:p>
        </p:txBody>
      </p:sp>
      <p:sp>
        <p:nvSpPr>
          <p:cNvPr id="45076" name="TextBox 80"/>
          <p:cNvSpPr txBox="1">
            <a:spLocks noChangeArrowheads="1"/>
          </p:cNvSpPr>
          <p:nvPr/>
        </p:nvSpPr>
        <p:spPr bwMode="auto">
          <a:xfrm>
            <a:off x="6858000" y="4387851"/>
            <a:ext cx="35496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 dirty="0"/>
              <a:t>Stigma</a:t>
            </a:r>
          </a:p>
        </p:txBody>
      </p:sp>
      <p:sp>
        <p:nvSpPr>
          <p:cNvPr id="45077" name="TextBox 81"/>
          <p:cNvSpPr txBox="1">
            <a:spLocks noChangeArrowheads="1"/>
          </p:cNvSpPr>
          <p:nvPr/>
        </p:nvSpPr>
        <p:spPr bwMode="auto">
          <a:xfrm>
            <a:off x="6858000" y="4997451"/>
            <a:ext cx="35496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 dirty="0"/>
              <a:t>Peer</a:t>
            </a:r>
            <a:r>
              <a:rPr lang="en-US" altLang="en-US" dirty="0"/>
              <a:t> problems</a:t>
            </a:r>
          </a:p>
        </p:txBody>
      </p:sp>
      <p:sp>
        <p:nvSpPr>
          <p:cNvPr id="45078" name="TextBox 82"/>
          <p:cNvSpPr txBox="1">
            <a:spLocks noChangeArrowheads="1"/>
          </p:cNvSpPr>
          <p:nvPr/>
        </p:nvSpPr>
        <p:spPr bwMode="auto">
          <a:xfrm>
            <a:off x="6841073" y="5629275"/>
            <a:ext cx="3551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 dirty="0"/>
              <a:t>Conduct problems</a:t>
            </a:r>
          </a:p>
        </p:txBody>
      </p:sp>
      <p:sp>
        <p:nvSpPr>
          <p:cNvPr id="45079" name="TextBox 83"/>
          <p:cNvSpPr txBox="1">
            <a:spLocks noChangeArrowheads="1"/>
          </p:cNvSpPr>
          <p:nvPr/>
        </p:nvSpPr>
        <p:spPr bwMode="auto">
          <a:xfrm>
            <a:off x="6841073" y="6276975"/>
            <a:ext cx="3551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 dirty="0" err="1"/>
              <a:t>Prosocial</a:t>
            </a:r>
            <a:r>
              <a:rPr lang="en-US" altLang="en-US" b="1" dirty="0"/>
              <a:t> </a:t>
            </a:r>
            <a:r>
              <a:rPr lang="en-US" altLang="en-US" b="1" dirty="0" err="1"/>
              <a:t>behaviour</a:t>
            </a:r>
            <a:endParaRPr lang="en-US" altLang="en-US" b="1" dirty="0"/>
          </a:p>
        </p:txBody>
      </p:sp>
      <p:sp>
        <p:nvSpPr>
          <p:cNvPr id="45080" name="TextBox 84"/>
          <p:cNvSpPr txBox="1">
            <a:spLocks noChangeArrowheads="1"/>
          </p:cNvSpPr>
          <p:nvPr/>
        </p:nvSpPr>
        <p:spPr bwMode="auto">
          <a:xfrm>
            <a:off x="5314967" y="4765685"/>
            <a:ext cx="15705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/>
              <a:t>B: -1.08*** </a:t>
            </a:r>
          </a:p>
        </p:txBody>
      </p:sp>
      <p:sp>
        <p:nvSpPr>
          <p:cNvPr id="45081" name="TextBox 85"/>
          <p:cNvSpPr txBox="1">
            <a:spLocks noChangeArrowheads="1"/>
          </p:cNvSpPr>
          <p:nvPr/>
        </p:nvSpPr>
        <p:spPr bwMode="auto">
          <a:xfrm>
            <a:off x="5325550" y="5357822"/>
            <a:ext cx="15705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/>
              <a:t>B: -.77*** </a:t>
            </a:r>
          </a:p>
        </p:txBody>
      </p:sp>
      <p:sp>
        <p:nvSpPr>
          <p:cNvPr id="45082" name="TextBox 86"/>
          <p:cNvSpPr txBox="1">
            <a:spLocks noChangeArrowheads="1"/>
          </p:cNvSpPr>
          <p:nvPr/>
        </p:nvSpPr>
        <p:spPr bwMode="auto">
          <a:xfrm>
            <a:off x="5386917" y="6043622"/>
            <a:ext cx="15726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/>
              <a:t>B: 1.40*** </a:t>
            </a:r>
          </a:p>
        </p:txBody>
      </p:sp>
      <p:sp>
        <p:nvSpPr>
          <p:cNvPr id="45083" name="TextBox 87"/>
          <p:cNvSpPr txBox="1">
            <a:spLocks noChangeArrowheads="1"/>
          </p:cNvSpPr>
          <p:nvPr/>
        </p:nvSpPr>
        <p:spPr bwMode="auto">
          <a:xfrm>
            <a:off x="151273" y="5936098"/>
            <a:ext cx="47138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200" b="1" i="1" dirty="0" err="1"/>
              <a:t>Sherr</a:t>
            </a:r>
            <a:r>
              <a:rPr lang="en-US" altLang="en-US" sz="1200" b="1" i="1" dirty="0"/>
              <a:t> L et al (2016). How effective is help on the doorstep?  A longitudinal evaluation of CBO support on child </a:t>
            </a:r>
            <a:r>
              <a:rPr lang="en-US" altLang="en-US" sz="1200" b="1" i="1" dirty="0" err="1"/>
              <a:t>behaviour</a:t>
            </a:r>
            <a:r>
              <a:rPr lang="en-US" altLang="en-US" sz="1200" b="1" i="1" dirty="0"/>
              <a:t> and mental health. </a:t>
            </a:r>
            <a:r>
              <a:rPr lang="en-US" altLang="en-US" sz="1200" b="1" i="1" dirty="0" err="1"/>
              <a:t>PlosOne</a:t>
            </a:r>
            <a:r>
              <a:rPr lang="en-US" altLang="en-US" sz="1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827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Estimates – </a:t>
            </a:r>
            <a:r>
              <a:rPr lang="en-GB" dirty="0" err="1" smtClean="0"/>
              <a:t>unaids</a:t>
            </a:r>
            <a:r>
              <a:rPr lang="en-GB" dirty="0" smtClean="0"/>
              <a:t> 2018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48525"/>
              </p:ext>
            </p:extLst>
          </p:nvPr>
        </p:nvGraphicFramePr>
        <p:xfrm>
          <a:off x="89535" y="1715956"/>
          <a:ext cx="12012929" cy="5142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7090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800" dirty="0" smtClean="0"/>
              <a:t>Biomedical	</a:t>
            </a:r>
            <a:endParaRPr lang="en-US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90500" y="2926052"/>
            <a:ext cx="1866900" cy="29349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In the body</a:t>
            </a:r>
          </a:p>
          <a:p>
            <a:pPr marL="0" indent="0">
              <a:buNone/>
            </a:pPr>
            <a:r>
              <a:rPr lang="en-US" sz="4000" dirty="0"/>
              <a:t>HEU – biological exposure to virus and ART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803901" y="2250892"/>
            <a:ext cx="5806908" cy="553373"/>
          </a:xfrm>
        </p:spPr>
        <p:txBody>
          <a:bodyPr/>
          <a:lstStyle/>
          <a:p>
            <a:r>
              <a:rPr lang="en-US" sz="4800" dirty="0" smtClean="0"/>
              <a:t>Psychological</a:t>
            </a:r>
            <a:endParaRPr lang="en-US" sz="48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735109" y="2951452"/>
            <a:ext cx="5393100" cy="3589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In the mind</a:t>
            </a:r>
          </a:p>
          <a:p>
            <a:pPr marL="0" indent="0">
              <a:buNone/>
            </a:pPr>
            <a:r>
              <a:rPr lang="en-US" sz="3600" dirty="0" smtClean="0"/>
              <a:t>In the </a:t>
            </a:r>
            <a:r>
              <a:rPr lang="en-US" sz="3600" dirty="0" err="1" smtClean="0"/>
              <a:t>behaviour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In the relationships</a:t>
            </a:r>
          </a:p>
          <a:p>
            <a:pPr marL="0" indent="0">
              <a:buNone/>
            </a:pPr>
            <a:r>
              <a:rPr lang="en-US" sz="3600" dirty="0" smtClean="0"/>
              <a:t>In the home</a:t>
            </a:r>
          </a:p>
          <a:p>
            <a:pPr marL="0" indent="0">
              <a:buNone/>
            </a:pPr>
            <a:r>
              <a:rPr lang="en-US" sz="3600" dirty="0"/>
              <a:t>In the community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716" y="3073400"/>
            <a:ext cx="2109883" cy="3685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823" y="2717800"/>
            <a:ext cx="3148713" cy="4000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8299" y="520700"/>
            <a:ext cx="2582333" cy="194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2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</a:rPr>
              <a:t>Concepts studied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2032000"/>
            <a:ext cx="5597183" cy="4660900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Comic Sans MS"/>
                <a:cs typeface="Comic Sans MS"/>
              </a:rPr>
              <a:t>Biomedical – not the focus of this overview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Comic Sans MS"/>
                <a:cs typeface="Comic Sans MS"/>
              </a:rPr>
              <a:t>Cognitive/development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3200" dirty="0" smtClean="0">
                <a:latin typeface="Comic Sans MS"/>
                <a:cs typeface="Comic Sans MS"/>
              </a:rPr>
              <a:t>Language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3200" dirty="0" smtClean="0">
                <a:latin typeface="Comic Sans MS"/>
                <a:cs typeface="Comic Sans MS"/>
              </a:rPr>
              <a:t>Memory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3200" dirty="0" smtClean="0">
                <a:latin typeface="Comic Sans MS"/>
                <a:cs typeface="Comic Sans MS"/>
              </a:rPr>
              <a:t>Executive functioning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Comic Sans MS"/>
                <a:cs typeface="Comic Sans MS"/>
              </a:rPr>
              <a:t>Mental Health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latin typeface="Comic Sans MS"/>
                <a:cs typeface="Comic Sans MS"/>
              </a:rPr>
              <a:t>Suicidal </a:t>
            </a:r>
            <a:r>
              <a:rPr lang="en-US" sz="3200" dirty="0" err="1" smtClean="0">
                <a:latin typeface="Comic Sans MS"/>
                <a:cs typeface="Comic Sans MS"/>
              </a:rPr>
              <a:t>Behaviours</a:t>
            </a:r>
            <a:endParaRPr lang="en-US" sz="3200" dirty="0" smtClean="0">
              <a:latin typeface="Comic Sans MS"/>
              <a:cs typeface="Comic Sans M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latin typeface="Comic Sans MS"/>
                <a:cs typeface="Comic Sans MS"/>
              </a:rPr>
              <a:t>Quality of </a:t>
            </a:r>
            <a:r>
              <a:rPr lang="en-US" sz="3200" dirty="0" smtClean="0">
                <a:latin typeface="Comic Sans MS"/>
                <a:cs typeface="Comic Sans MS"/>
              </a:rPr>
              <a:t>life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Comic Sans MS"/>
                <a:cs typeface="Comic Sans MS"/>
              </a:rPr>
              <a:t>Substance Use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Comic Sans MS"/>
                <a:cs typeface="Comic Sans MS"/>
              </a:rPr>
              <a:t>Psychological adjustment, </a:t>
            </a:r>
            <a:r>
              <a:rPr lang="en-US" sz="3200" dirty="0" err="1" smtClean="0">
                <a:latin typeface="Comic Sans MS"/>
                <a:cs typeface="Comic Sans MS"/>
              </a:rPr>
              <a:t>behaviour</a:t>
            </a:r>
            <a:endParaRPr lang="en-US" sz="3200" dirty="0" smtClean="0">
              <a:latin typeface="Comic Sans MS"/>
              <a:cs typeface="Comic Sans M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Comic Sans MS"/>
                <a:cs typeface="Comic Sans MS"/>
              </a:rPr>
              <a:t>Disclosure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Comic Sans MS"/>
                <a:cs typeface="Comic Sans MS"/>
              </a:rPr>
              <a:t>Violence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647412" cy="4363297"/>
          </a:xfrm>
        </p:spPr>
        <p:txBody>
          <a:bodyPr>
            <a:normAutofit fontScale="55000" lnSpcReduction="20000"/>
          </a:bodyPr>
          <a:lstStyle/>
          <a:p>
            <a:pPr marL="742950" indent="-742950">
              <a:buFont typeface="+mj-lt"/>
              <a:buAutoNum type="arabicPeriod" startAt="10"/>
            </a:pPr>
            <a:r>
              <a:rPr lang="en-US" sz="3800" dirty="0">
                <a:latin typeface="Comic Sans MS"/>
                <a:cs typeface="Comic Sans MS"/>
              </a:rPr>
              <a:t>Care</a:t>
            </a:r>
          </a:p>
          <a:p>
            <a:pPr marL="742950" indent="-742950">
              <a:buFont typeface="+mj-lt"/>
              <a:buAutoNum type="arabicPeriod" startAt="11"/>
            </a:pPr>
            <a:r>
              <a:rPr lang="en-US" sz="3800" dirty="0">
                <a:latin typeface="Comic Sans MS"/>
                <a:cs typeface="Comic Sans MS"/>
              </a:rPr>
              <a:t>Police </a:t>
            </a:r>
            <a:r>
              <a:rPr lang="en-US" sz="3800" dirty="0" smtClean="0">
                <a:latin typeface="Comic Sans MS"/>
                <a:cs typeface="Comic Sans MS"/>
              </a:rPr>
              <a:t>arrests and Underachievement</a:t>
            </a:r>
          </a:p>
          <a:p>
            <a:pPr marL="742950" indent="-742950">
              <a:buFont typeface="+mj-lt"/>
              <a:buAutoNum type="arabicPeriod" startAt="11"/>
            </a:pPr>
            <a:r>
              <a:rPr lang="en-US" sz="3800" dirty="0" smtClean="0">
                <a:latin typeface="Comic Sans MS"/>
                <a:cs typeface="Comic Sans MS"/>
              </a:rPr>
              <a:t>Risk </a:t>
            </a:r>
            <a:r>
              <a:rPr lang="en-US" sz="3800" dirty="0" err="1" smtClean="0">
                <a:latin typeface="Comic Sans MS"/>
                <a:cs typeface="Comic Sans MS"/>
              </a:rPr>
              <a:t>Behaviours</a:t>
            </a:r>
            <a:endParaRPr lang="en-US" sz="3800" dirty="0" smtClean="0">
              <a:latin typeface="Comic Sans MS"/>
              <a:cs typeface="Comic Sans MS"/>
            </a:endParaRPr>
          </a:p>
          <a:p>
            <a:pPr marL="742950" indent="-742950">
              <a:buFont typeface="+mj-lt"/>
              <a:buAutoNum type="arabicPeriod" startAt="11"/>
            </a:pPr>
            <a:r>
              <a:rPr lang="en-US" sz="3800" dirty="0" smtClean="0">
                <a:latin typeface="Comic Sans MS"/>
                <a:cs typeface="Comic Sans MS"/>
              </a:rPr>
              <a:t>Bereavement</a:t>
            </a:r>
            <a:endParaRPr lang="en-US" sz="3800" dirty="0">
              <a:latin typeface="Comic Sans MS"/>
              <a:cs typeface="Comic Sans MS"/>
            </a:endParaRPr>
          </a:p>
          <a:p>
            <a:pPr marL="742950" indent="-742950">
              <a:buFont typeface="+mj-lt"/>
              <a:buAutoNum type="arabicPeriod" startAt="11"/>
            </a:pPr>
            <a:r>
              <a:rPr lang="en-US" sz="3800" dirty="0" smtClean="0">
                <a:latin typeface="Comic Sans MS"/>
                <a:cs typeface="Comic Sans MS"/>
              </a:rPr>
              <a:t>Interventions</a:t>
            </a:r>
          </a:p>
          <a:p>
            <a:pPr marL="742950" indent="-742950">
              <a:buFont typeface="+mj-lt"/>
              <a:buAutoNum type="arabicPeriod" startAt="11"/>
            </a:pPr>
            <a:r>
              <a:rPr lang="en-US" sz="3800" dirty="0" smtClean="0">
                <a:latin typeface="Comic Sans MS"/>
                <a:cs typeface="Comic Sans MS"/>
              </a:rPr>
              <a:t>Positive Mental Health</a:t>
            </a:r>
            <a:endParaRPr lang="en-US" sz="3800" dirty="0">
              <a:latin typeface="Comic Sans MS"/>
              <a:cs typeface="Comic Sans MS"/>
            </a:endParaRPr>
          </a:p>
          <a:p>
            <a:pPr marL="342900" indent="-342900">
              <a:buFont typeface="+mj-lt"/>
              <a:buAutoNum type="arabicPeriod" startAt="11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06583959"/>
              </p:ext>
            </p:extLst>
          </p:nvPr>
        </p:nvGraphicFramePr>
        <p:xfrm>
          <a:off x="489585" y="729658"/>
          <a:ext cx="11029784" cy="5303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0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9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569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solidFill>
                            <a:schemeClr val="tx1"/>
                          </a:solidFill>
                        </a:rPr>
                        <a:t>1. BIOMEDICAL</a:t>
                      </a:r>
                      <a:endParaRPr lang="en-GB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HEU DISADVANTAGE?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5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Health, illness, survival, drug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5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DENTAL HEALTH (Ryder et al 2017)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5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CARIES (Coker et al 2018)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5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MORTALITY (</a:t>
                      </a:r>
                      <a:r>
                        <a:rPr lang="en-US" dirty="0" err="1" smtClean="0"/>
                        <a:t>Ruperez</a:t>
                      </a:r>
                      <a:r>
                        <a:rPr lang="en-US" baseline="0" dirty="0" smtClean="0"/>
                        <a:t> et al 2017, </a:t>
                      </a:r>
                      <a:r>
                        <a:rPr lang="en-US" dirty="0" err="1" smtClean="0"/>
                        <a:t>Iroh</a:t>
                      </a:r>
                      <a:r>
                        <a:rPr lang="en-US" dirty="0" smtClean="0"/>
                        <a:t> et al 2018)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512">
                <a:tc>
                  <a:txBody>
                    <a:bodyPr/>
                    <a:lstStyle/>
                    <a:p>
                      <a:r>
                        <a:rPr lang="en-US" dirty="0" smtClean="0"/>
                        <a:t>PULMONARY INFECTIOUS DISEASE MORBIDITY (Pierre et al 2016, Shearer et al 2018)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5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PERTUSSIS (Du Plessis 2018)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 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5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HEARING LOSS (Torre 2012)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5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CANCER (</a:t>
                      </a:r>
                      <a:r>
                        <a:rPr lang="en-GB" dirty="0" err="1" smtClean="0"/>
                        <a:t>Hleyhel</a:t>
                      </a:r>
                      <a:r>
                        <a:rPr lang="en-GB" dirty="0" smtClean="0"/>
                        <a:t>  et al 2017)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5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CARDIAC (Wilkinson 2018 Guerra 2016)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5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IMMUNISATION (</a:t>
                      </a:r>
                      <a:r>
                        <a:rPr lang="en-US" dirty="0" err="1" smtClean="0"/>
                        <a:t>Siberry</a:t>
                      </a:r>
                      <a:r>
                        <a:rPr lang="en-US" dirty="0" smtClean="0"/>
                        <a:t> et al2015)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 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25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TUBERCULOSIS Cranmer 2018, </a:t>
                      </a:r>
                      <a:r>
                        <a:rPr lang="en-GB" dirty="0" err="1" smtClean="0"/>
                        <a:t>Mandalakas</a:t>
                      </a:r>
                      <a:r>
                        <a:rPr lang="en-GB" dirty="0" smtClean="0"/>
                        <a:t> et al 2015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Multiply 12"/>
          <p:cNvSpPr/>
          <p:nvPr/>
        </p:nvSpPr>
        <p:spPr>
          <a:xfrm>
            <a:off x="10111740" y="3442875"/>
            <a:ext cx="400050" cy="6286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Multiply 14"/>
          <p:cNvSpPr/>
          <p:nvPr/>
        </p:nvSpPr>
        <p:spPr>
          <a:xfrm>
            <a:off x="10073640" y="2256510"/>
            <a:ext cx="419100" cy="61373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ultiply 15"/>
          <p:cNvSpPr/>
          <p:nvPr/>
        </p:nvSpPr>
        <p:spPr>
          <a:xfrm>
            <a:off x="10083165" y="2240600"/>
            <a:ext cx="419100" cy="5638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ultiply 16"/>
          <p:cNvSpPr/>
          <p:nvPr/>
        </p:nvSpPr>
        <p:spPr>
          <a:xfrm>
            <a:off x="10073640" y="1807457"/>
            <a:ext cx="419100" cy="5638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ultiply 17"/>
          <p:cNvSpPr/>
          <p:nvPr/>
        </p:nvSpPr>
        <p:spPr>
          <a:xfrm>
            <a:off x="10111740" y="4256712"/>
            <a:ext cx="400050" cy="6286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ultiply 18"/>
          <p:cNvSpPr/>
          <p:nvPr/>
        </p:nvSpPr>
        <p:spPr>
          <a:xfrm>
            <a:off x="10092690" y="5121259"/>
            <a:ext cx="400050" cy="6286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740" y="3976574"/>
            <a:ext cx="426616" cy="4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640" y="3191063"/>
            <a:ext cx="449663" cy="44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740" y="5658260"/>
            <a:ext cx="411563" cy="4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plus min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431" y="4790502"/>
            <a:ext cx="425618" cy="42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mage result for plus min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122" y="1490714"/>
            <a:ext cx="425618" cy="42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122" y="2725936"/>
            <a:ext cx="449663" cy="44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4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1008668" y="509047"/>
            <a:ext cx="9803876" cy="139912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en-GB" altLang="en-US" sz="44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OVERALL  Mortality</a:t>
            </a:r>
            <a:r>
              <a:rPr lang="en-GB" altLang="en-US" sz="4000" dirty="0">
                <a:ea typeface="ＭＳ Ｐゴシック" panose="020B0600070205080204" pitchFamily="34" charset="-128"/>
              </a:rPr>
              <a:t/>
            </a:r>
            <a:br>
              <a:rPr lang="en-GB" altLang="en-US" sz="4000" dirty="0">
                <a:ea typeface="ＭＳ Ｐゴシック" panose="020B0600070205080204" pitchFamily="34" charset="-128"/>
              </a:rPr>
            </a:br>
            <a:endParaRPr lang="en-GB" altLang="en-US" sz="40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2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754031"/>
              </p:ext>
            </p:extLst>
          </p:nvPr>
        </p:nvGraphicFramePr>
        <p:xfrm>
          <a:off x="546099" y="2240281"/>
          <a:ext cx="9049927" cy="4245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5285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129345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000000"/>
                </a:solidFill>
              </a:rPr>
              <a:t>2. COGNITIVE Development</a:t>
            </a:r>
            <a:br>
              <a:rPr lang="en-US" sz="4400" b="1" dirty="0" smtClean="0">
                <a:solidFill>
                  <a:srgbClr val="000000"/>
                </a:solidFill>
              </a:rPr>
            </a:br>
            <a:r>
              <a:rPr lang="en-US" sz="2700" b="1" dirty="0" smtClean="0">
                <a:solidFill>
                  <a:srgbClr val="000000"/>
                </a:solidFill>
              </a:rPr>
              <a:t>Language, Memory, Executive functioning</a:t>
            </a:r>
            <a:endParaRPr lang="en-US" sz="2700" b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274886"/>
            <a:ext cx="7048500" cy="440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2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  <a:fontScheme name="Sketchbook">
    <a:majorFont>
      <a:latin typeface="Cambria"/>
      <a:ea typeface=""/>
      <a:cs typeface=""/>
      <a:font script="Jpan" typeface="ＭＳ ゴシック"/>
      <a:font script="Hang" typeface="맑은 고딕"/>
      <a:font script="Hans" typeface="黑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黑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Sketchbook">
    <a:fillStyleLst>
      <a:solidFill>
        <a:schemeClr val="phClr"/>
      </a:solidFill>
      <a:gradFill rotWithShape="1">
        <a:gsLst>
          <a:gs pos="0">
            <a:schemeClr val="phClr">
              <a:tint val="10000"/>
              <a:alpha val="94000"/>
              <a:satMod val="120000"/>
              <a:lumMod val="110000"/>
            </a:schemeClr>
          </a:gs>
          <a:gs pos="100000">
            <a:schemeClr val="phClr">
              <a:tint val="80000"/>
              <a:shade val="100000"/>
              <a:satMod val="140000"/>
              <a:lumMod val="120000"/>
            </a:schemeClr>
          </a:gs>
        </a:gsLst>
        <a:lin ang="5400000" scaled="0"/>
      </a:gradFill>
      <a:gradFill rotWithShape="1">
        <a:gsLst>
          <a:gs pos="0">
            <a:schemeClr val="phClr">
              <a:tint val="100000"/>
              <a:shade val="100000"/>
              <a:satMod val="100000"/>
              <a:lumMod val="90000"/>
            </a:schemeClr>
          </a:gs>
          <a:gs pos="100000">
            <a:schemeClr val="phClr">
              <a:tint val="95000"/>
              <a:shade val="100000"/>
              <a:satMod val="110000"/>
              <a:lumMod val="105000"/>
            </a:schemeClr>
          </a:gs>
        </a:gsLst>
        <a:path path="circle">
          <a:fillToRect l="40000" t="100000" r="4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>
            <a:shade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rotWithShape="0">
            <a:srgbClr val="000000">
              <a:alpha val="37000"/>
            </a:srgbClr>
          </a:outerShdw>
        </a:effectLst>
      </a:effectStyle>
      <a:effectStyle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shade val="55000"/>
              <a:lumMod val="90000"/>
            </a:schemeClr>
            <a:schemeClr val="phClr">
              <a:tint val="92000"/>
              <a:satMod val="120000"/>
              <a:lumMod val="103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shade val="96000"/>
            </a:schemeClr>
            <a:schemeClr val="phClr">
              <a:tint val="98000"/>
            </a:schemeClr>
          </a:duotone>
        </a:blip>
        <a:tile tx="0" ty="0" sx="50000" sy="5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  <a:fontScheme name="Sketchbook">
    <a:majorFont>
      <a:latin typeface="Cambria"/>
      <a:ea typeface=""/>
      <a:cs typeface=""/>
      <a:font script="Jpan" typeface="ＭＳ ゴシック"/>
      <a:font script="Hang" typeface="맑은 고딕"/>
      <a:font script="Hans" typeface="黑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黑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Sketchbook">
    <a:fillStyleLst>
      <a:solidFill>
        <a:schemeClr val="phClr"/>
      </a:solidFill>
      <a:gradFill rotWithShape="1">
        <a:gsLst>
          <a:gs pos="0">
            <a:schemeClr val="phClr">
              <a:tint val="10000"/>
              <a:alpha val="94000"/>
              <a:satMod val="120000"/>
              <a:lumMod val="110000"/>
            </a:schemeClr>
          </a:gs>
          <a:gs pos="100000">
            <a:schemeClr val="phClr">
              <a:tint val="80000"/>
              <a:shade val="100000"/>
              <a:satMod val="140000"/>
              <a:lumMod val="120000"/>
            </a:schemeClr>
          </a:gs>
        </a:gsLst>
        <a:lin ang="5400000" scaled="0"/>
      </a:gradFill>
      <a:gradFill rotWithShape="1">
        <a:gsLst>
          <a:gs pos="0">
            <a:schemeClr val="phClr">
              <a:tint val="100000"/>
              <a:shade val="100000"/>
              <a:satMod val="100000"/>
              <a:lumMod val="90000"/>
            </a:schemeClr>
          </a:gs>
          <a:gs pos="100000">
            <a:schemeClr val="phClr">
              <a:tint val="95000"/>
              <a:shade val="100000"/>
              <a:satMod val="110000"/>
              <a:lumMod val="105000"/>
            </a:schemeClr>
          </a:gs>
        </a:gsLst>
        <a:path path="circle">
          <a:fillToRect l="40000" t="100000" r="4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>
            <a:shade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rotWithShape="0">
            <a:srgbClr val="000000">
              <a:alpha val="37000"/>
            </a:srgbClr>
          </a:outerShdw>
        </a:effectLst>
      </a:effectStyle>
      <a:effectStyle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shade val="55000"/>
              <a:lumMod val="90000"/>
            </a:schemeClr>
            <a:schemeClr val="phClr">
              <a:tint val="92000"/>
              <a:satMod val="120000"/>
              <a:lumMod val="103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shade val="96000"/>
            </a:schemeClr>
            <a:schemeClr val="phClr">
              <a:tint val="98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17404</TotalTime>
  <Words>2025</Words>
  <Application>Microsoft Office PowerPoint</Application>
  <PresentationFormat>Widescreen</PresentationFormat>
  <Paragraphs>369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ＭＳ Ｐゴシック</vt:lpstr>
      <vt:lpstr>Arial</vt:lpstr>
      <vt:lpstr>Arial Black</vt:lpstr>
      <vt:lpstr>Calibri</vt:lpstr>
      <vt:lpstr>Comic Sans MS</vt:lpstr>
      <vt:lpstr>Gill Sans MT</vt:lpstr>
      <vt:lpstr>Times New Roman</vt:lpstr>
      <vt:lpstr>Wingdings 2</vt:lpstr>
      <vt:lpstr>Dividend</vt:lpstr>
      <vt:lpstr>INTO  THE  VOID   hiv exposed uninfected adolescents – A Review</vt:lpstr>
      <vt:lpstr>WHO ARE THE HIV EXPOSED UNINFECTED ADOLESCENTS?</vt:lpstr>
      <vt:lpstr>WHERE IS THE LITERATURE?</vt:lpstr>
      <vt:lpstr>Estimates – unaids 2018</vt:lpstr>
      <vt:lpstr>PowerPoint Presentation</vt:lpstr>
      <vt:lpstr>Concepts studied</vt:lpstr>
      <vt:lpstr>PowerPoint Presentation</vt:lpstr>
      <vt:lpstr>OVERALL  Mortality </vt:lpstr>
      <vt:lpstr>2. COGNITIVE Development Language, Memory, Executive functioning</vt:lpstr>
      <vt:lpstr>SYSTEMATIC REVIEWS, meta-analysis  and multisite studies</vt:lpstr>
      <vt:lpstr>Meta-analysis Mchenry et al 2018 CONFINED TO &lt;8 Years</vt:lpstr>
      <vt:lpstr>12 studies 279 HIV+ve, 873 HIV affected 827 control. 7/12 lower achievement  (Sherr et al 2014) NO ADOLESCENTS</vt:lpstr>
      <vt:lpstr>Cognitive development ii</vt:lpstr>
      <vt:lpstr>UPDATE </vt:lpstr>
      <vt:lpstr>PowerPoint Presentation</vt:lpstr>
      <vt:lpstr>PowerPoint Presentation</vt:lpstr>
      <vt:lpstr>3. MENTAL HEALTH</vt:lpstr>
      <vt:lpstr>4. SUICIDAL BEHAVIOURS</vt:lpstr>
      <vt:lpstr>Caregiving environment of hiv on suicidal ideation and psychological morbidity (CCs Sherr et al 2016)</vt:lpstr>
      <vt:lpstr>5. QUALITY OF LIFE</vt:lpstr>
      <vt:lpstr>6. SUBSTANCE USE</vt:lpstr>
      <vt:lpstr>7. PSYCHOSOCIAL ADJUSTMENT and behavior </vt:lpstr>
      <vt:lpstr>PowerPoint Presentation</vt:lpstr>
      <vt:lpstr>PowerPoint Presentation</vt:lpstr>
      <vt:lpstr>10. CARE</vt:lpstr>
      <vt:lpstr>Mental health of caregiver</vt:lpstr>
      <vt:lpstr>11. Underachievement and POLICE ARRESTS</vt:lpstr>
      <vt:lpstr>12. BEREAVEMENT</vt:lpstr>
      <vt:lpstr>13. RISK BEHAVIOURS</vt:lpstr>
      <vt:lpstr>14.  Are there interventions?</vt:lpstr>
      <vt:lpstr>overview</vt:lpstr>
      <vt:lpstr>Psychosocial support</vt:lpstr>
      <vt:lpstr> Cash transfers-  Good evidence of benefit</vt:lpstr>
      <vt:lpstr>Cash + care and Cognitive ability Sherr et al 2017 BMC PEDIATRICS)</vt:lpstr>
      <vt:lpstr>15. Positive mental health</vt:lpstr>
      <vt:lpstr>PowerPoint Presentation</vt:lpstr>
      <vt:lpstr>PowerPoint Presentation</vt:lpstr>
      <vt:lpstr>PowerPoint Presentation</vt:lpstr>
      <vt:lpstr>CBO attendance predicts better outcomes </vt:lpstr>
    </vt:vector>
  </TitlesOfParts>
  <Company>UCL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INTO THE VOID –  hiv exposed uninfect adolscents.</dc:title>
  <dc:creator>Lorraine Sherr</dc:creator>
  <cp:lastModifiedBy>Daphnée Blanc</cp:lastModifiedBy>
  <cp:revision>204</cp:revision>
  <dcterms:created xsi:type="dcterms:W3CDTF">2018-06-07T14:00:09Z</dcterms:created>
  <dcterms:modified xsi:type="dcterms:W3CDTF">2018-07-16T16:06:15Z</dcterms:modified>
</cp:coreProperties>
</file>